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A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0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2496095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14922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2098588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ar-IQ">
              <a:solidFill>
                <a:srgbClr val="283138"/>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3859330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11"/>
          </p:nvPr>
        </p:nvSpPr>
        <p:spPr/>
        <p:txBody>
          <a:bodyPr/>
          <a:lstStyle/>
          <a:p>
            <a:endParaRPr lang="ar-IQ">
              <a:solidFill>
                <a:srgbClr val="283138"/>
              </a:solidFill>
            </a:endParaRPr>
          </a:p>
        </p:txBody>
      </p:sp>
      <p:sp>
        <p:nvSpPr>
          <p:cNvPr id="6" name="Slide Number Placeholder 5"/>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130575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11"/>
          </p:nvPr>
        </p:nvSpPr>
        <p:spPr/>
        <p:txBody>
          <a:bodyPr/>
          <a:lstStyle/>
          <a:p>
            <a:endParaRPr lang="ar-IQ">
              <a:solidFill>
                <a:srgbClr val="283138"/>
              </a:solidFill>
            </a:endParaRPr>
          </a:p>
        </p:txBody>
      </p:sp>
      <p:sp>
        <p:nvSpPr>
          <p:cNvPr id="6" name="Slide Number Placeholder 5"/>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798099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6" name="Footer Placeholder 5"/>
          <p:cNvSpPr>
            <a:spLocks noGrp="1"/>
          </p:cNvSpPr>
          <p:nvPr>
            <p:ph type="ftr" sz="quarter" idx="11"/>
          </p:nvPr>
        </p:nvSpPr>
        <p:spPr/>
        <p:txBody>
          <a:bodyPr/>
          <a:lstStyle/>
          <a:p>
            <a:endParaRPr lang="ar-IQ">
              <a:solidFill>
                <a:srgbClr val="283138"/>
              </a:solidFill>
            </a:endParaRPr>
          </a:p>
        </p:txBody>
      </p:sp>
      <p:sp>
        <p:nvSpPr>
          <p:cNvPr id="7" name="Slide Number Placeholder 6"/>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25063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8" name="Footer Placeholder 7"/>
          <p:cNvSpPr>
            <a:spLocks noGrp="1"/>
          </p:cNvSpPr>
          <p:nvPr>
            <p:ph type="ftr" sz="quarter" idx="11"/>
          </p:nvPr>
        </p:nvSpPr>
        <p:spPr/>
        <p:txBody>
          <a:bodyPr/>
          <a:lstStyle/>
          <a:p>
            <a:endParaRPr lang="ar-IQ">
              <a:solidFill>
                <a:srgbClr val="283138"/>
              </a:solidFill>
            </a:endParaRPr>
          </a:p>
        </p:txBody>
      </p:sp>
      <p:sp>
        <p:nvSpPr>
          <p:cNvPr id="9" name="Slide Number Placeholder 8"/>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671880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4" name="Footer Placeholder 3"/>
          <p:cNvSpPr>
            <a:spLocks noGrp="1"/>
          </p:cNvSpPr>
          <p:nvPr>
            <p:ph type="ftr" sz="quarter" idx="11"/>
          </p:nvPr>
        </p:nvSpPr>
        <p:spPr/>
        <p:txBody>
          <a:bodyPr/>
          <a:lstStyle/>
          <a:p>
            <a:endParaRPr lang="ar-IQ">
              <a:solidFill>
                <a:srgbClr val="283138"/>
              </a:solidFill>
            </a:endParaRPr>
          </a:p>
        </p:txBody>
      </p:sp>
      <p:sp>
        <p:nvSpPr>
          <p:cNvPr id="5" name="Slide Number Placeholder 4"/>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42942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3" name="Footer Placeholder 2"/>
          <p:cNvSpPr>
            <a:spLocks noGrp="1"/>
          </p:cNvSpPr>
          <p:nvPr>
            <p:ph type="ftr" sz="quarter" idx="11"/>
          </p:nvPr>
        </p:nvSpPr>
        <p:spPr/>
        <p:txBody>
          <a:bodyPr/>
          <a:lstStyle/>
          <a:p>
            <a:endParaRPr lang="ar-IQ">
              <a:solidFill>
                <a:srgbClr val="283138"/>
              </a:solidFill>
            </a:endParaRPr>
          </a:p>
        </p:txBody>
      </p:sp>
      <p:sp>
        <p:nvSpPr>
          <p:cNvPr id="4" name="Slide Number Placeholder 3"/>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358665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ar-IQ">
              <a:solidFill>
                <a:srgbClr val="283138"/>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3447505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64836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ar-IQ">
              <a:solidFill>
                <a:srgbClr val="283138"/>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959941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11"/>
          </p:nvPr>
        </p:nvSpPr>
        <p:spPr/>
        <p:txBody>
          <a:bodyPr/>
          <a:lstStyle/>
          <a:p>
            <a:endParaRPr lang="ar-IQ">
              <a:solidFill>
                <a:srgbClr val="283138"/>
              </a:solidFill>
            </a:endParaRPr>
          </a:p>
        </p:txBody>
      </p:sp>
      <p:sp>
        <p:nvSpPr>
          <p:cNvPr id="6" name="Slide Number Placeholder 5"/>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108925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11"/>
          </p:nvPr>
        </p:nvSpPr>
        <p:spPr/>
        <p:txBody>
          <a:bodyPr/>
          <a:lstStyle/>
          <a:p>
            <a:endParaRPr lang="ar-IQ">
              <a:solidFill>
                <a:srgbClr val="283138"/>
              </a:solidFill>
            </a:endParaRPr>
          </a:p>
        </p:txBody>
      </p:sp>
      <p:sp>
        <p:nvSpPr>
          <p:cNvPr id="6" name="Slide Number Placeholder 5"/>
          <p:cNvSpPr>
            <a:spLocks noGrp="1"/>
          </p:cNvSpPr>
          <p:nvPr>
            <p:ph type="sldNum" sz="quarter" idx="12"/>
          </p:nvPr>
        </p:nvSpPr>
        <p:spPr/>
        <p:txBody>
          <a:body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241111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1380302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BEAC46A-8D63-4DA9-AC80-AC5B40414359}" type="datetimeFigureOut">
              <a:rPr lang="ar-IQ" smtClean="0"/>
              <a:t>01/09/1444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3489546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BEAC46A-8D63-4DA9-AC80-AC5B40414359}" type="datetimeFigureOut">
              <a:rPr lang="ar-IQ" smtClean="0"/>
              <a:t>01/09/1444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3893591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BEAC46A-8D63-4DA9-AC80-AC5B40414359}" type="datetimeFigureOut">
              <a:rPr lang="ar-IQ" smtClean="0"/>
              <a:t>01/09/1444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608362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BEAC46A-8D63-4DA9-AC80-AC5B40414359}" type="datetimeFigureOut">
              <a:rPr lang="ar-IQ" smtClean="0"/>
              <a:t>01/09/1444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1093967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EAC46A-8D63-4DA9-AC80-AC5B40414359}" type="datetimeFigureOut">
              <a:rPr lang="ar-IQ" smtClean="0"/>
              <a:t>01/09/1444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113238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EAC46A-8D63-4DA9-AC80-AC5B40414359}" type="datetimeFigureOut">
              <a:rPr lang="ar-IQ" smtClean="0"/>
              <a:t>01/09/1444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B6675E5-4470-4BC0-B399-5FD709B14F9F}" type="slidenum">
              <a:rPr lang="ar-IQ" smtClean="0"/>
              <a:t>‹#›</a:t>
            </a:fld>
            <a:endParaRPr lang="ar-IQ"/>
          </a:p>
        </p:txBody>
      </p:sp>
    </p:spTree>
    <p:extLst>
      <p:ext uri="{BB962C8B-B14F-4D97-AF65-F5344CB8AC3E}">
        <p14:creationId xmlns:p14="http://schemas.microsoft.com/office/powerpoint/2010/main" val="1004240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EAC46A-8D63-4DA9-AC80-AC5B40414359}" type="datetimeFigureOut">
              <a:rPr lang="ar-IQ" smtClean="0"/>
              <a:t>01/09/1444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6675E5-4470-4BC0-B399-5FD709B14F9F}" type="slidenum">
              <a:rPr lang="ar-IQ" smtClean="0"/>
              <a:t>‹#›</a:t>
            </a:fld>
            <a:endParaRPr lang="ar-IQ"/>
          </a:p>
        </p:txBody>
      </p:sp>
    </p:spTree>
    <p:extLst>
      <p:ext uri="{BB962C8B-B14F-4D97-AF65-F5344CB8AC3E}">
        <p14:creationId xmlns:p14="http://schemas.microsoft.com/office/powerpoint/2010/main" val="341864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A28677A-D63A-420E-87F2-60AB427C545A}" type="datetimeFigureOut">
              <a:rPr lang="ar-IQ" smtClean="0">
                <a:solidFill>
                  <a:srgbClr val="283138"/>
                </a:solidFill>
              </a:rPr>
              <a:pPr/>
              <a:t>01/09/1444</a:t>
            </a:fld>
            <a:endParaRPr lang="ar-IQ">
              <a:solidFill>
                <a:srgbClr val="283138"/>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solidFill>
                <a:srgbClr val="283138"/>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F197797-099C-4A14-B4CF-5CBB9762C913}" type="slidenum">
              <a:rPr lang="ar-IQ" smtClean="0">
                <a:solidFill>
                  <a:srgbClr val="283138"/>
                </a:solidFill>
              </a:rPr>
              <a:pPr/>
              <a:t>‹#›</a:t>
            </a:fld>
            <a:endParaRPr lang="ar-IQ">
              <a:solidFill>
                <a:srgbClr val="283138"/>
              </a:solidFill>
            </a:endParaRPr>
          </a:p>
        </p:txBody>
      </p:sp>
    </p:spTree>
    <p:extLst>
      <p:ext uri="{BB962C8B-B14F-4D97-AF65-F5344CB8AC3E}">
        <p14:creationId xmlns:p14="http://schemas.microsoft.com/office/powerpoint/2010/main" val="5945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tamimi.hayfaa1@gmail.com" TargetMode="External"/><Relationship Id="rId2" Type="http://schemas.openxmlformats.org/officeDocument/2006/relationships/hyperlink" Target="mailto:Hayfaa.hussein@uobasrah.edu.iq"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7" y="1603116"/>
            <a:ext cx="7490522" cy="4133952"/>
          </a:xfrm>
          <a:prstGeom prst="rect">
            <a:avLst/>
          </a:prstGeom>
        </p:spPr>
        <p:txBody>
          <a:bodyPr wrap="square">
            <a:spAutoFit/>
          </a:bodyPr>
          <a:lstStyle/>
          <a:p>
            <a:pPr lvl="0" algn="ctr">
              <a:lnSpc>
                <a:spcPct val="115000"/>
              </a:lnSpc>
              <a:spcAft>
                <a:spcPts val="1000"/>
              </a:spcAft>
            </a:pPr>
            <a:r>
              <a:rPr lang="ar-IQ" sz="2800" b="1" dirty="0" smtClean="0">
                <a:solidFill>
                  <a:srgbClr val="FF0000"/>
                </a:solidFill>
                <a:latin typeface="Franklin Gothic Medium"/>
                <a:ea typeface="Calibri"/>
                <a:cs typeface="Arial Bold"/>
              </a:rPr>
              <a:t>المحاضرة الرابعة  </a:t>
            </a:r>
            <a:r>
              <a:rPr lang="en-US" sz="2800" b="1">
                <a:solidFill>
                  <a:srgbClr val="FF0000"/>
                </a:solidFill>
                <a:latin typeface="Franklin Gothic Medium"/>
                <a:ea typeface="Calibri"/>
                <a:cs typeface="Arial"/>
              </a:rPr>
              <a:t>Lecture </a:t>
            </a:r>
            <a:r>
              <a:rPr lang="en-US" sz="2800" b="1" smtClean="0">
                <a:solidFill>
                  <a:srgbClr val="FF0000"/>
                </a:solidFill>
                <a:latin typeface="Franklin Gothic Medium"/>
                <a:ea typeface="Calibri"/>
                <a:cs typeface="Arial"/>
              </a:rPr>
              <a:t>3</a:t>
            </a:r>
            <a:endParaRPr lang="en-US" sz="2800" dirty="0">
              <a:solidFill>
                <a:srgbClr val="FF0000"/>
              </a:solidFill>
              <a:latin typeface="Franklin Gothic Medium"/>
              <a:ea typeface="Calibri"/>
              <a:cs typeface="Arial"/>
            </a:endParaRPr>
          </a:p>
          <a:p>
            <a:pPr lvl="0" algn="ctr">
              <a:lnSpc>
                <a:spcPct val="115000"/>
              </a:lnSpc>
              <a:spcAft>
                <a:spcPts val="1000"/>
              </a:spcAft>
            </a:pPr>
            <a:r>
              <a:rPr lang="ar-IQ" sz="2800" b="1" dirty="0">
                <a:solidFill>
                  <a:prstClr val="black"/>
                </a:solidFill>
                <a:latin typeface="Franklin Gothic Medium"/>
                <a:ea typeface="Calibri"/>
                <a:cs typeface="Arial Bold"/>
              </a:rPr>
              <a:t>اسم المادة : تقانات الاسمدة </a:t>
            </a:r>
            <a:r>
              <a:rPr lang="ar-IQ" sz="2800" b="1" dirty="0" smtClean="0">
                <a:solidFill>
                  <a:prstClr val="black"/>
                </a:solidFill>
                <a:latin typeface="Franklin Gothic Medium"/>
                <a:ea typeface="Calibri"/>
                <a:cs typeface="Arial Bold"/>
              </a:rPr>
              <a:t>النظري</a:t>
            </a:r>
          </a:p>
          <a:p>
            <a:pPr lvl="0" algn="ctr">
              <a:lnSpc>
                <a:spcPct val="115000"/>
              </a:lnSpc>
              <a:spcAft>
                <a:spcPts val="1000"/>
              </a:spcAft>
            </a:pPr>
            <a:r>
              <a:rPr lang="en-US" sz="2800" b="1" dirty="0" smtClean="0">
                <a:solidFill>
                  <a:srgbClr val="002060"/>
                </a:solidFill>
                <a:latin typeface="Franklin Gothic Medium"/>
                <a:ea typeface="Calibri"/>
                <a:cs typeface="Arial Bold"/>
              </a:rPr>
              <a:t>Fertilizers Technologies </a:t>
            </a:r>
            <a:endParaRPr lang="en-US" sz="2800" dirty="0">
              <a:solidFill>
                <a:srgbClr val="002060"/>
              </a:solidFill>
              <a:latin typeface="Franklin Gothic Medium"/>
              <a:ea typeface="Calibri"/>
              <a:cs typeface="Arial"/>
            </a:endParaRPr>
          </a:p>
          <a:p>
            <a:pPr lvl="0" algn="ctr">
              <a:lnSpc>
                <a:spcPct val="115000"/>
              </a:lnSpc>
              <a:spcAft>
                <a:spcPts val="1000"/>
              </a:spcAft>
            </a:pPr>
            <a:r>
              <a:rPr lang="ar-IQ" sz="2400" b="1" dirty="0">
                <a:solidFill>
                  <a:srgbClr val="002060"/>
                </a:solidFill>
                <a:latin typeface="Franklin Gothic Medium"/>
                <a:ea typeface="Calibri"/>
                <a:cs typeface="Arial Bold"/>
              </a:rPr>
              <a:t>استاذة المادة : </a:t>
            </a:r>
            <a:r>
              <a:rPr lang="ar-IQ" sz="2400" b="1" dirty="0" err="1">
                <a:solidFill>
                  <a:srgbClr val="002060"/>
                </a:solidFill>
                <a:latin typeface="Franklin Gothic Medium"/>
                <a:ea typeface="Calibri"/>
                <a:cs typeface="Arial Bold"/>
              </a:rPr>
              <a:t>أ.د.هيفاء</a:t>
            </a:r>
            <a:r>
              <a:rPr lang="ar-IQ" sz="2400" b="1" dirty="0">
                <a:solidFill>
                  <a:srgbClr val="002060"/>
                </a:solidFill>
                <a:latin typeface="Franklin Gothic Medium"/>
                <a:ea typeface="Calibri"/>
                <a:cs typeface="Arial Bold"/>
              </a:rPr>
              <a:t> جاسم حسين</a:t>
            </a:r>
            <a:endParaRPr lang="en-US" sz="2400" dirty="0">
              <a:solidFill>
                <a:srgbClr val="002060"/>
              </a:solidFill>
              <a:latin typeface="Franklin Gothic Medium"/>
              <a:ea typeface="Calibri"/>
              <a:cs typeface="Arial"/>
            </a:endParaRPr>
          </a:p>
          <a:p>
            <a:pPr lvl="0" algn="ctr">
              <a:lnSpc>
                <a:spcPct val="115000"/>
              </a:lnSpc>
              <a:spcAft>
                <a:spcPts val="1000"/>
              </a:spcAft>
            </a:pPr>
            <a:r>
              <a:rPr lang="ar-IQ" b="1" dirty="0">
                <a:latin typeface="Franklin Gothic Medium"/>
                <a:ea typeface="Calibri"/>
                <a:cs typeface="Arial Bold"/>
              </a:rPr>
              <a:t>قسم علوم التربة والموارد المائية</a:t>
            </a:r>
            <a:endParaRPr lang="en-US" b="1" dirty="0">
              <a:latin typeface="Franklin Gothic Medium"/>
              <a:ea typeface="Calibri"/>
              <a:cs typeface="Arial"/>
            </a:endParaRPr>
          </a:p>
          <a:p>
            <a:pPr lvl="0" algn="ctr">
              <a:lnSpc>
                <a:spcPct val="115000"/>
              </a:lnSpc>
              <a:spcAft>
                <a:spcPts val="1000"/>
              </a:spcAft>
            </a:pPr>
            <a:r>
              <a:rPr lang="ar-IQ" b="1" dirty="0">
                <a:latin typeface="Franklin Gothic Medium"/>
                <a:ea typeface="Calibri"/>
                <a:cs typeface="Arial Bold"/>
              </a:rPr>
              <a:t>كلية الزراعة / جامعة البصرة</a:t>
            </a:r>
            <a:endParaRPr lang="en-US" b="1" dirty="0">
              <a:latin typeface="Franklin Gothic Medium"/>
              <a:ea typeface="Calibri"/>
              <a:cs typeface="Arial"/>
            </a:endParaRPr>
          </a:p>
          <a:p>
            <a:pPr lvl="0" algn="ctr">
              <a:lnSpc>
                <a:spcPct val="115000"/>
              </a:lnSpc>
              <a:spcAft>
                <a:spcPts val="1000"/>
              </a:spcAft>
            </a:pPr>
            <a:r>
              <a:rPr lang="en-US" b="1" u="sng" dirty="0">
                <a:solidFill>
                  <a:prstClr val="black"/>
                </a:solidFill>
                <a:latin typeface="Franklin Gothic Medium"/>
                <a:ea typeface="Calibri"/>
                <a:cs typeface="Arial"/>
                <a:hlinkClick r:id="rId2"/>
              </a:rPr>
              <a:t>Hayfaa.hussein@uobasrah.edu.iq</a:t>
            </a:r>
            <a:endParaRPr lang="en-US" dirty="0">
              <a:solidFill>
                <a:prstClr val="black"/>
              </a:solidFill>
              <a:latin typeface="Franklin Gothic Medium"/>
              <a:ea typeface="Calibri"/>
              <a:cs typeface="Arial"/>
            </a:endParaRPr>
          </a:p>
          <a:p>
            <a:pPr lvl="0" algn="ctr"/>
            <a:r>
              <a:rPr lang="en-US" b="1" u="sng" dirty="0">
                <a:solidFill>
                  <a:prstClr val="black"/>
                </a:solidFill>
                <a:latin typeface="Franklin Gothic Medium"/>
                <a:ea typeface="Calibri"/>
                <a:cs typeface="Arial"/>
                <a:hlinkClick r:id="rId3"/>
              </a:rPr>
              <a:t>Altamimi.hayfaa1@gmail.com</a:t>
            </a:r>
            <a:endParaRPr lang="ar-IQ" dirty="0">
              <a:solidFill>
                <a:prstClr val="black"/>
              </a:solidFill>
              <a:latin typeface="Franklin Gothic Medium"/>
              <a:cs typeface="Arial Bold"/>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685" y="332656"/>
            <a:ext cx="713263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96485"/>
            <a:ext cx="1225827"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434585"/>
            <a:ext cx="1224136"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194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smtClean="0">
                <a:solidFill>
                  <a:srgbClr val="0070C0"/>
                </a:solidFill>
              </a:rPr>
              <a:t>سماد يوريا فورمالدهايد </a:t>
            </a:r>
            <a:br>
              <a:rPr lang="ar-IQ" sz="3200" b="1" dirty="0" smtClean="0">
                <a:solidFill>
                  <a:srgbClr val="0070C0"/>
                </a:solidFill>
              </a:rPr>
            </a:br>
            <a:r>
              <a:rPr lang="en-US" sz="3200" b="1" dirty="0" smtClean="0">
                <a:solidFill>
                  <a:srgbClr val="0070C0"/>
                </a:solidFill>
              </a:rPr>
              <a:t>Urea Formaldehyde </a:t>
            </a:r>
            <a:endParaRPr lang="ar-IQ" sz="3200" b="1" dirty="0">
              <a:solidFill>
                <a:srgbClr val="0070C0"/>
              </a:solidFill>
            </a:endParaRPr>
          </a:p>
        </p:txBody>
      </p:sp>
      <p:sp>
        <p:nvSpPr>
          <p:cNvPr id="3" name="عنصر نائب للمحتوى 2"/>
          <p:cNvSpPr>
            <a:spLocks noGrp="1"/>
          </p:cNvSpPr>
          <p:nvPr>
            <p:ph sz="half" idx="1"/>
          </p:nvPr>
        </p:nvSpPr>
        <p:spPr/>
        <p:txBody>
          <a:bodyPr/>
          <a:lstStyle/>
          <a:p>
            <a:endParaRPr lang="ar-IQ" dirty="0"/>
          </a:p>
        </p:txBody>
      </p:sp>
      <p:sp>
        <p:nvSpPr>
          <p:cNvPr id="4" name="عنصر نائب للمحتوى 3"/>
          <p:cNvSpPr>
            <a:spLocks noGrp="1"/>
          </p:cNvSpPr>
          <p:nvPr>
            <p:ph sz="half" idx="2"/>
          </p:nvPr>
        </p:nvSpPr>
        <p:spPr/>
        <p:txBody>
          <a:bodyPr/>
          <a:lstStyle/>
          <a:p>
            <a:endParaRPr lang="ar-IQ"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7000"/>
                    </a14:imgEffect>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539552" y="1700808"/>
            <a:ext cx="39814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2000" contrast="36000"/>
                    </a14:imgEffect>
                  </a14:imgLayer>
                </a14:imgProps>
              </a:ext>
              <a:ext uri="{28A0092B-C50C-407E-A947-70E740481C1C}">
                <a14:useLocalDpi xmlns:a14="http://schemas.microsoft.com/office/drawing/2010/main" val="0"/>
              </a:ext>
            </a:extLst>
          </a:blip>
          <a:srcRect/>
          <a:stretch>
            <a:fillRect/>
          </a:stretch>
        </p:blipFill>
        <p:spPr bwMode="auto">
          <a:xfrm>
            <a:off x="4448994" y="1700808"/>
            <a:ext cx="4464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041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Polymer-coated urea </a:t>
            </a:r>
            <a:endParaRPr lang="ar-IQ" dirty="0"/>
          </a:p>
        </p:txBody>
      </p:sp>
      <p:sp>
        <p:nvSpPr>
          <p:cNvPr id="3" name="عنصر نائب للمحتوى 2"/>
          <p:cNvSpPr>
            <a:spLocks noGrp="1"/>
          </p:cNvSpPr>
          <p:nvPr>
            <p:ph sz="half" idx="1"/>
          </p:nvPr>
        </p:nvSpPr>
        <p:spPr/>
        <p:txBody>
          <a:bodyPr/>
          <a:lstStyle/>
          <a:p>
            <a:endParaRPr lang="ar-IQ" dirty="0"/>
          </a:p>
        </p:txBody>
      </p:sp>
      <p:sp>
        <p:nvSpPr>
          <p:cNvPr id="4" name="عنصر نائب للمحتوى 3"/>
          <p:cNvSpPr>
            <a:spLocks noGrp="1"/>
          </p:cNvSpPr>
          <p:nvPr>
            <p:ph sz="half" idx="2"/>
          </p:nvPr>
        </p:nvSpPr>
        <p:spPr/>
        <p:txBody>
          <a:bodyPr/>
          <a:lstStyle/>
          <a:p>
            <a:endParaRPr lang="ar-IQ"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7000"/>
                    </a14:imgEffect>
                    <a14:imgEffect>
                      <a14:brightnessContrast bright="10000" contrast="33000"/>
                    </a14:imgEffect>
                  </a14:imgLayer>
                </a14:imgProps>
              </a:ext>
              <a:ext uri="{28A0092B-C50C-407E-A947-70E740481C1C}">
                <a14:useLocalDpi xmlns:a14="http://schemas.microsoft.com/office/drawing/2010/main" val="0"/>
              </a:ext>
            </a:extLst>
          </a:blip>
          <a:srcRect/>
          <a:stretch>
            <a:fillRect/>
          </a:stretch>
        </p:blipFill>
        <p:spPr bwMode="auto">
          <a:xfrm>
            <a:off x="482622" y="1311986"/>
            <a:ext cx="4032448" cy="485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7" b="7207"/>
          <a:stretch/>
        </p:blipFill>
        <p:spPr bwMode="auto">
          <a:xfrm>
            <a:off x="4716016" y="1311986"/>
            <a:ext cx="4032448" cy="47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11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260648"/>
            <a:ext cx="7772400" cy="1440160"/>
          </a:xfrm>
        </p:spPr>
        <p:txBody>
          <a:bodyPr>
            <a:normAutofit/>
          </a:bodyPr>
          <a:lstStyle/>
          <a:p>
            <a:r>
              <a:rPr lang="ar-IQ" sz="2800" b="1" dirty="0">
                <a:solidFill>
                  <a:srgbClr val="FF0000"/>
                </a:solidFill>
                <a:ea typeface="Calibri"/>
                <a:cs typeface="Arial"/>
              </a:rPr>
              <a:t>الاسمدة </a:t>
            </a:r>
            <a:r>
              <a:rPr lang="ar-IQ" sz="2800" b="1" dirty="0" smtClean="0">
                <a:solidFill>
                  <a:srgbClr val="FF0000"/>
                </a:solidFill>
                <a:ea typeface="Calibri"/>
                <a:cs typeface="Arial"/>
              </a:rPr>
              <a:t>المخلبية</a:t>
            </a:r>
            <a:br>
              <a:rPr lang="ar-IQ" sz="2800" b="1" dirty="0" smtClean="0">
                <a:solidFill>
                  <a:srgbClr val="FF0000"/>
                </a:solidFill>
                <a:ea typeface="Calibri"/>
                <a:cs typeface="Arial"/>
              </a:rPr>
            </a:br>
            <a:r>
              <a:rPr lang="ar-IQ" sz="2800" b="1" dirty="0" smtClean="0">
                <a:solidFill>
                  <a:srgbClr val="FF0000"/>
                </a:solidFill>
                <a:ea typeface="Calibri"/>
                <a:cs typeface="Arial"/>
              </a:rPr>
              <a:t> </a:t>
            </a:r>
            <a:r>
              <a:rPr lang="en-US" sz="2800" b="1" dirty="0">
                <a:solidFill>
                  <a:srgbClr val="FF0000"/>
                </a:solidFill>
                <a:ea typeface="Calibri"/>
                <a:cs typeface="Arial"/>
              </a:rPr>
              <a:t>Chelated </a:t>
            </a:r>
            <a:r>
              <a:rPr lang="en-US" sz="2800" b="1" dirty="0" smtClean="0">
                <a:solidFill>
                  <a:srgbClr val="FF0000"/>
                </a:solidFill>
                <a:ea typeface="Calibri"/>
                <a:cs typeface="Arial"/>
              </a:rPr>
              <a:t>Fertilizers</a:t>
            </a:r>
            <a:endParaRPr lang="ar-IQ" sz="2800" dirty="0">
              <a:solidFill>
                <a:srgbClr val="FF0000"/>
              </a:solidFill>
            </a:endParaRPr>
          </a:p>
        </p:txBody>
      </p:sp>
      <p:sp>
        <p:nvSpPr>
          <p:cNvPr id="3" name="عنوان فرعي 2"/>
          <p:cNvSpPr>
            <a:spLocks noGrp="1"/>
          </p:cNvSpPr>
          <p:nvPr>
            <p:ph type="subTitle" idx="1"/>
          </p:nvPr>
        </p:nvSpPr>
        <p:spPr>
          <a:xfrm>
            <a:off x="611560" y="1628800"/>
            <a:ext cx="7920880" cy="4536504"/>
          </a:xfrm>
        </p:spPr>
        <p:txBody>
          <a:bodyPr>
            <a:normAutofit fontScale="77500" lnSpcReduction="20000"/>
          </a:bodyPr>
          <a:lstStyle/>
          <a:p>
            <a:pPr algn="justLow">
              <a:lnSpc>
                <a:spcPct val="115000"/>
              </a:lnSpc>
              <a:spcAft>
                <a:spcPts val="1000"/>
              </a:spcAft>
            </a:pPr>
            <a:r>
              <a:rPr lang="ar-IQ" dirty="0">
                <a:solidFill>
                  <a:srgbClr val="002060"/>
                </a:solidFill>
                <a:ea typeface="Calibri"/>
              </a:rPr>
              <a:t>جاء تصنيع الاسمدة المخلبية كمعالجة لحالة التدهور العالية التي ترافق اضافة الاسمدة المعدنية في الترب</a:t>
            </a:r>
            <a:r>
              <a:rPr lang="ar-IQ" dirty="0" smtClean="0">
                <a:solidFill>
                  <a:srgbClr val="002060"/>
                </a:solidFill>
                <a:ea typeface="Calibri"/>
              </a:rPr>
              <a:t>.</a:t>
            </a:r>
          </a:p>
          <a:p>
            <a:pPr algn="justLow">
              <a:lnSpc>
                <a:spcPct val="115000"/>
              </a:lnSpc>
              <a:spcAft>
                <a:spcPts val="1000"/>
              </a:spcAft>
            </a:pPr>
            <a:r>
              <a:rPr lang="ar-IQ" dirty="0" smtClean="0">
                <a:solidFill>
                  <a:srgbClr val="002060"/>
                </a:solidFill>
                <a:ea typeface="Calibri"/>
              </a:rPr>
              <a:t> </a:t>
            </a:r>
            <a:r>
              <a:rPr lang="ar-IQ" dirty="0">
                <a:solidFill>
                  <a:srgbClr val="002060"/>
                </a:solidFill>
                <a:ea typeface="Calibri"/>
              </a:rPr>
              <a:t>وتبنى الصيغة التركيبية للسماد العضوي المخلبي من خلال مساهمة الذرات او المجاميع الفعالة </a:t>
            </a:r>
            <a:r>
              <a:rPr lang="en-US" dirty="0">
                <a:solidFill>
                  <a:srgbClr val="002060"/>
                </a:solidFill>
                <a:ea typeface="Calibri"/>
                <a:cs typeface="Arial"/>
              </a:rPr>
              <a:t>(Functional groups)</a:t>
            </a:r>
            <a:r>
              <a:rPr lang="ar-IQ" dirty="0">
                <a:solidFill>
                  <a:srgbClr val="002060"/>
                </a:solidFill>
                <a:ea typeface="Calibri"/>
              </a:rPr>
              <a:t>لزوج او اكثر من الاليكترونات </a:t>
            </a:r>
            <a:r>
              <a:rPr lang="ar-IQ" dirty="0" smtClean="0">
                <a:solidFill>
                  <a:srgbClr val="002060"/>
                </a:solidFill>
                <a:ea typeface="Calibri"/>
              </a:rPr>
              <a:t>لمليء </a:t>
            </a:r>
            <a:r>
              <a:rPr lang="ar-IQ" dirty="0">
                <a:solidFill>
                  <a:srgbClr val="002060"/>
                </a:solidFill>
                <a:ea typeface="Calibri"/>
              </a:rPr>
              <a:t>مدارات </a:t>
            </a:r>
            <a:r>
              <a:rPr lang="en-US" dirty="0">
                <a:solidFill>
                  <a:srgbClr val="002060"/>
                </a:solidFill>
                <a:ea typeface="Calibri"/>
                <a:cs typeface="Arial"/>
              </a:rPr>
              <a:t>(orbitals)</a:t>
            </a:r>
            <a:r>
              <a:rPr lang="ar-IQ" dirty="0">
                <a:solidFill>
                  <a:srgbClr val="002060"/>
                </a:solidFill>
                <a:ea typeface="Calibri"/>
              </a:rPr>
              <a:t> الايون المركزي الموجب</a:t>
            </a:r>
            <a:r>
              <a:rPr lang="ar-IQ" dirty="0" smtClean="0">
                <a:solidFill>
                  <a:srgbClr val="002060"/>
                </a:solidFill>
                <a:ea typeface="Calibri"/>
              </a:rPr>
              <a:t>.</a:t>
            </a:r>
          </a:p>
          <a:p>
            <a:pPr algn="justLow">
              <a:lnSpc>
                <a:spcPct val="115000"/>
              </a:lnSpc>
              <a:spcAft>
                <a:spcPts val="1000"/>
              </a:spcAft>
            </a:pPr>
            <a:r>
              <a:rPr lang="ar-IQ" dirty="0" smtClean="0">
                <a:solidFill>
                  <a:srgbClr val="002060"/>
                </a:solidFill>
                <a:ea typeface="Calibri"/>
              </a:rPr>
              <a:t> </a:t>
            </a:r>
            <a:r>
              <a:rPr lang="ar-IQ" dirty="0">
                <a:solidFill>
                  <a:srgbClr val="002060"/>
                </a:solidFill>
                <a:ea typeface="Calibri"/>
              </a:rPr>
              <a:t>ويطلق على الصيغة الناتجة من ارتباط نوع واحد من مانح المزدوج الاليكتروني بـ </a:t>
            </a:r>
            <a:r>
              <a:rPr lang="en-US" dirty="0">
                <a:solidFill>
                  <a:srgbClr val="002060"/>
                </a:solidFill>
                <a:ea typeface="Calibri"/>
                <a:cs typeface="Arial"/>
              </a:rPr>
              <a:t>(ligand)</a:t>
            </a:r>
            <a:r>
              <a:rPr lang="ar-IQ" dirty="0">
                <a:solidFill>
                  <a:srgbClr val="002060"/>
                </a:solidFill>
                <a:ea typeface="Calibri"/>
              </a:rPr>
              <a:t> مع الايون المركزي بأصرة مفردة واحدة بالمعقد </a:t>
            </a:r>
            <a:r>
              <a:rPr lang="en-US" dirty="0">
                <a:solidFill>
                  <a:srgbClr val="002060"/>
                </a:solidFill>
                <a:ea typeface="Calibri"/>
                <a:cs typeface="Arial"/>
              </a:rPr>
              <a:t>(complex)</a:t>
            </a:r>
            <a:r>
              <a:rPr lang="ar-IQ" dirty="0">
                <a:solidFill>
                  <a:srgbClr val="002060"/>
                </a:solidFill>
                <a:ea typeface="Calibri"/>
              </a:rPr>
              <a:t> في حين تكون الصيغة الناتجة من ارتباط اكثر من مانح المزدوج الاليكتروني مع الايون المركزي ما يطلق عليه بالمخلب </a:t>
            </a:r>
            <a:r>
              <a:rPr lang="en-US" dirty="0">
                <a:solidFill>
                  <a:srgbClr val="002060"/>
                </a:solidFill>
                <a:ea typeface="Calibri"/>
                <a:cs typeface="Arial"/>
              </a:rPr>
              <a:t>(chelate) </a:t>
            </a:r>
            <a:r>
              <a:rPr lang="ar-IQ" dirty="0">
                <a:solidFill>
                  <a:srgbClr val="002060"/>
                </a:solidFill>
                <a:ea typeface="Calibri"/>
              </a:rPr>
              <a:t> .</a:t>
            </a:r>
            <a:endParaRPr lang="en-US" sz="2400" dirty="0">
              <a:solidFill>
                <a:srgbClr val="002060"/>
              </a:solidFill>
              <a:ea typeface="Calibri"/>
              <a:cs typeface="Arial"/>
            </a:endParaRPr>
          </a:p>
          <a:p>
            <a:endParaRPr lang="ar-IQ" dirty="0"/>
          </a:p>
        </p:txBody>
      </p:sp>
    </p:spTree>
    <p:extLst>
      <p:ext uri="{BB962C8B-B14F-4D97-AF65-F5344CB8AC3E}">
        <p14:creationId xmlns:p14="http://schemas.microsoft.com/office/powerpoint/2010/main" val="1845157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6672"/>
            <a:ext cx="8136904" cy="5776966"/>
          </a:xfrm>
          <a:prstGeom prst="rect">
            <a:avLst/>
          </a:prstGeom>
        </p:spPr>
        <p:txBody>
          <a:bodyPr wrap="square">
            <a:spAutoFit/>
          </a:bodyPr>
          <a:lstStyle/>
          <a:p>
            <a:pPr>
              <a:lnSpc>
                <a:spcPct val="115000"/>
              </a:lnSpc>
              <a:spcAft>
                <a:spcPts val="1000"/>
              </a:spcAft>
            </a:pPr>
            <a:r>
              <a:rPr lang="ar-IQ" b="1" dirty="0">
                <a:solidFill>
                  <a:srgbClr val="FF0000"/>
                </a:solidFill>
                <a:ea typeface="Calibri"/>
              </a:rPr>
              <a:t>ونظرا لتعدد المخلبيات الصناعية في العالم الا ان هنالك عددا محددا منها قد استعمل زراعيا . وقد حدد </a:t>
            </a:r>
            <a:r>
              <a:rPr lang="en-US" b="1" dirty="0">
                <a:solidFill>
                  <a:srgbClr val="FF0000"/>
                </a:solidFill>
                <a:ea typeface="Calibri"/>
                <a:cs typeface="Arial"/>
              </a:rPr>
              <a:t>Wallace(1956)</a:t>
            </a:r>
            <a:r>
              <a:rPr lang="ar-IQ" b="1" dirty="0">
                <a:solidFill>
                  <a:srgbClr val="FF0000"/>
                </a:solidFill>
                <a:ea typeface="Calibri"/>
              </a:rPr>
              <a:t> ابرز خصائص المركبات المخلبية والتي يمكن استعمالها في التطبيقات الزراعة وكالاتي:-</a:t>
            </a:r>
            <a:endParaRPr lang="en-US" sz="1400" b="1" dirty="0">
              <a:solidFill>
                <a:srgbClr val="FF0000"/>
              </a:solidFill>
              <a:ea typeface="Calibri"/>
              <a:cs typeface="Arial"/>
            </a:endParaRPr>
          </a:p>
          <a:p>
            <a:pPr>
              <a:lnSpc>
                <a:spcPct val="115000"/>
              </a:lnSpc>
              <a:spcAft>
                <a:spcPts val="1000"/>
              </a:spcAft>
            </a:pPr>
            <a:r>
              <a:rPr lang="ar-IQ" sz="2000" b="1" dirty="0">
                <a:ea typeface="Calibri"/>
              </a:rPr>
              <a:t>1. عدم امكانية احلال العنصر المغذي في صيغته المخلبية بسهولة مع ايونات موجبة اخرى سائدة في المحلول .</a:t>
            </a:r>
            <a:endParaRPr lang="en-US" sz="2000" b="1" dirty="0">
              <a:ea typeface="Calibri"/>
              <a:cs typeface="Arial"/>
            </a:endParaRPr>
          </a:p>
          <a:p>
            <a:pPr>
              <a:lnSpc>
                <a:spcPct val="115000"/>
              </a:lnSpc>
              <a:spcAft>
                <a:spcPts val="1000"/>
              </a:spcAft>
            </a:pPr>
            <a:r>
              <a:rPr lang="ar-IQ" sz="2000" b="1" dirty="0">
                <a:ea typeface="Calibri"/>
              </a:rPr>
              <a:t>2. امتلاك الصيغة المخلبية ثباتيه ضد حالة التأدرت </a:t>
            </a:r>
            <a:r>
              <a:rPr lang="en-US" sz="2000" b="1" dirty="0">
                <a:ea typeface="Calibri"/>
                <a:cs typeface="Arial"/>
              </a:rPr>
              <a:t>Hydration</a:t>
            </a:r>
          </a:p>
          <a:p>
            <a:pPr>
              <a:lnSpc>
                <a:spcPct val="115000"/>
              </a:lnSpc>
              <a:spcAft>
                <a:spcPts val="1000"/>
              </a:spcAft>
            </a:pPr>
            <a:r>
              <a:rPr lang="ar-IQ" sz="2000" b="1" dirty="0">
                <a:ea typeface="Calibri"/>
              </a:rPr>
              <a:t>3. المقاومة النسبية للصيغة المخلبية للتحلل البيولوجي بفعل </a:t>
            </a:r>
            <a:r>
              <a:rPr lang="ar-IQ" sz="2000" b="1" dirty="0" smtClean="0">
                <a:ea typeface="Calibri"/>
              </a:rPr>
              <a:t>أحياء </a:t>
            </a:r>
            <a:r>
              <a:rPr lang="ar-IQ" sz="2000" b="1" dirty="0">
                <a:ea typeface="Calibri"/>
              </a:rPr>
              <a:t>التربة المجهرية </a:t>
            </a:r>
            <a:endParaRPr lang="en-US" sz="2000" b="1" dirty="0">
              <a:ea typeface="Calibri"/>
              <a:cs typeface="Arial"/>
            </a:endParaRPr>
          </a:p>
          <a:p>
            <a:pPr>
              <a:lnSpc>
                <a:spcPct val="115000"/>
              </a:lnSpc>
              <a:spcAft>
                <a:spcPts val="1000"/>
              </a:spcAft>
            </a:pPr>
            <a:r>
              <a:rPr lang="ar-IQ" sz="2000" b="1" dirty="0">
                <a:ea typeface="Calibri"/>
              </a:rPr>
              <a:t>4. ان تكون الصيغة المخلبية ذائبة بالماء</a:t>
            </a:r>
            <a:endParaRPr lang="en-US" sz="2000" b="1" dirty="0">
              <a:ea typeface="Calibri"/>
              <a:cs typeface="Arial"/>
            </a:endParaRPr>
          </a:p>
          <a:p>
            <a:pPr>
              <a:lnSpc>
                <a:spcPct val="115000"/>
              </a:lnSpc>
              <a:spcAft>
                <a:spcPts val="1000"/>
              </a:spcAft>
            </a:pPr>
            <a:r>
              <a:rPr lang="ar-IQ" sz="2000" b="1" dirty="0">
                <a:ea typeface="Calibri"/>
              </a:rPr>
              <a:t>5. لا تمتلك الصيغة المخلبية قدرة التثبيت بالتربة </a:t>
            </a:r>
            <a:endParaRPr lang="en-US" sz="2000" b="1" dirty="0">
              <a:ea typeface="Calibri"/>
              <a:cs typeface="Arial"/>
            </a:endParaRPr>
          </a:p>
          <a:p>
            <a:pPr>
              <a:lnSpc>
                <a:spcPct val="115000"/>
              </a:lnSpc>
              <a:spcAft>
                <a:spcPts val="1000"/>
              </a:spcAft>
            </a:pPr>
            <a:r>
              <a:rPr lang="ar-IQ" sz="2000" b="1" dirty="0">
                <a:ea typeface="Calibri"/>
              </a:rPr>
              <a:t>6. يجب ان يكون المغذي بصيغته المخلبية جاهز للامتصاص من خلال سطح الجذر او اي موقع اخر على النبات </a:t>
            </a:r>
            <a:endParaRPr lang="en-US" sz="2000" b="1" dirty="0">
              <a:ea typeface="Calibri"/>
              <a:cs typeface="Arial"/>
            </a:endParaRPr>
          </a:p>
          <a:p>
            <a:pPr>
              <a:lnSpc>
                <a:spcPct val="115000"/>
              </a:lnSpc>
              <a:spcAft>
                <a:spcPts val="1000"/>
              </a:spcAft>
            </a:pPr>
            <a:r>
              <a:rPr lang="ar-IQ" sz="2000" b="1" dirty="0">
                <a:ea typeface="Calibri"/>
              </a:rPr>
              <a:t>7. ليس للصيغة المخلبية اي تأثيرات سمية ضمن حدود الاضافة </a:t>
            </a:r>
            <a:endParaRPr lang="en-US" sz="2000" b="1" dirty="0">
              <a:ea typeface="Calibri"/>
              <a:cs typeface="Arial"/>
            </a:endParaRPr>
          </a:p>
          <a:p>
            <a:pPr>
              <a:lnSpc>
                <a:spcPct val="115000"/>
              </a:lnSpc>
              <a:spcAft>
                <a:spcPts val="1000"/>
              </a:spcAft>
            </a:pPr>
            <a:r>
              <a:rPr lang="ar-IQ" sz="2000" b="1" dirty="0">
                <a:ea typeface="Calibri"/>
              </a:rPr>
              <a:t>8. تصنع الصيغة المخلبية بهيئة يسهل اضافتها الى التربة والنبات </a:t>
            </a:r>
            <a:endParaRPr lang="en-US" sz="2000" b="1" dirty="0">
              <a:ea typeface="Calibri"/>
              <a:cs typeface="Arial"/>
            </a:endParaRPr>
          </a:p>
          <a:p>
            <a:pPr>
              <a:lnSpc>
                <a:spcPct val="115000"/>
              </a:lnSpc>
              <a:spcAft>
                <a:spcPts val="1000"/>
              </a:spcAft>
            </a:pPr>
            <a:r>
              <a:rPr lang="ar-IQ" sz="2000" b="1" dirty="0">
                <a:ea typeface="Calibri"/>
              </a:rPr>
              <a:t>9. ان لا تكون غالية الثمن </a:t>
            </a:r>
            <a:endParaRPr lang="en-US" sz="2000" b="1" dirty="0">
              <a:ea typeface="Calibri"/>
              <a:cs typeface="Arial"/>
            </a:endParaRPr>
          </a:p>
        </p:txBody>
      </p:sp>
    </p:spTree>
    <p:extLst>
      <p:ext uri="{BB962C8B-B14F-4D97-AF65-F5344CB8AC3E}">
        <p14:creationId xmlns:p14="http://schemas.microsoft.com/office/powerpoint/2010/main" val="2614855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548680"/>
            <a:ext cx="7992888" cy="5161349"/>
          </a:xfrm>
          <a:prstGeom prst="rect">
            <a:avLst/>
          </a:prstGeom>
        </p:spPr>
        <p:txBody>
          <a:bodyPr wrap="square">
            <a:spAutoFit/>
          </a:bodyPr>
          <a:lstStyle/>
          <a:p>
            <a:pPr rtl="0">
              <a:lnSpc>
                <a:spcPct val="115000"/>
              </a:lnSpc>
              <a:spcAft>
                <a:spcPts val="1000"/>
              </a:spcAft>
            </a:pPr>
            <a:r>
              <a:rPr lang="ar-IQ" sz="2800" b="1" dirty="0">
                <a:ea typeface="Calibri"/>
              </a:rPr>
              <a:t>ولابد من الاشارة الى وجود مركبات </a:t>
            </a:r>
            <a:r>
              <a:rPr lang="ar-IQ" sz="2800" b="1" dirty="0" err="1">
                <a:ea typeface="Calibri"/>
              </a:rPr>
              <a:t>مخلبية</a:t>
            </a:r>
            <a:r>
              <a:rPr lang="ar-IQ" sz="2800" b="1" dirty="0">
                <a:ea typeface="Calibri"/>
              </a:rPr>
              <a:t> طبيعية لها القدرة على مسك وخلب العناصر المغذية وبكفاءة عالية دون ترك اثار سلبية على التربة والنبات وامنة بيئيا واعطت نتائج افضل من الاسمدة </a:t>
            </a:r>
            <a:r>
              <a:rPr lang="ar-IQ" sz="2800" b="1" dirty="0">
                <a:solidFill>
                  <a:schemeClr val="tx2">
                    <a:lumMod val="75000"/>
                  </a:schemeClr>
                </a:solidFill>
                <a:ea typeface="Calibri"/>
              </a:rPr>
              <a:t>المخلبية التجارية المصنعة مثل :-</a:t>
            </a:r>
            <a:endParaRPr lang="en-US" sz="2800" b="1" dirty="0">
              <a:solidFill>
                <a:schemeClr val="tx2">
                  <a:lumMod val="75000"/>
                </a:schemeClr>
              </a:solidFill>
              <a:ea typeface="Calibri"/>
              <a:cs typeface="Arial"/>
            </a:endParaRPr>
          </a:p>
          <a:p>
            <a:pPr rtl="0">
              <a:lnSpc>
                <a:spcPct val="115000"/>
              </a:lnSpc>
              <a:spcAft>
                <a:spcPts val="1000"/>
              </a:spcAft>
            </a:pPr>
            <a:r>
              <a:rPr lang="ar-IQ" sz="2800" b="1" dirty="0">
                <a:solidFill>
                  <a:srgbClr val="C00000"/>
                </a:solidFill>
                <a:ea typeface="Calibri"/>
              </a:rPr>
              <a:t>1. الحوامض </a:t>
            </a:r>
            <a:r>
              <a:rPr lang="ar-IQ" sz="2800" b="1" dirty="0" err="1">
                <a:solidFill>
                  <a:srgbClr val="C00000"/>
                </a:solidFill>
                <a:ea typeface="Calibri"/>
              </a:rPr>
              <a:t>الدبالية</a:t>
            </a:r>
            <a:r>
              <a:rPr lang="ar-IQ" sz="2800" b="1" dirty="0">
                <a:solidFill>
                  <a:srgbClr val="C00000"/>
                </a:solidFill>
                <a:ea typeface="Calibri"/>
              </a:rPr>
              <a:t> ( </a:t>
            </a:r>
            <a:r>
              <a:rPr lang="ar-IQ" sz="2800" b="1" dirty="0" err="1">
                <a:solidFill>
                  <a:srgbClr val="C00000"/>
                </a:solidFill>
                <a:ea typeface="Calibri"/>
              </a:rPr>
              <a:t>الهيوميك</a:t>
            </a:r>
            <a:r>
              <a:rPr lang="ar-IQ" sz="2800" b="1" dirty="0">
                <a:solidFill>
                  <a:srgbClr val="C00000"/>
                </a:solidFill>
                <a:ea typeface="Calibri"/>
              </a:rPr>
              <a:t> </a:t>
            </a:r>
            <a:r>
              <a:rPr lang="ar-IQ" sz="2800" b="1" dirty="0" err="1" smtClean="0">
                <a:solidFill>
                  <a:srgbClr val="C00000"/>
                </a:solidFill>
                <a:ea typeface="Calibri"/>
              </a:rPr>
              <a:t>والفولفيك</a:t>
            </a:r>
            <a:r>
              <a:rPr lang="ar-IQ" sz="2800" b="1" dirty="0">
                <a:ea typeface="Calibri"/>
              </a:rPr>
              <a:t>)</a:t>
            </a:r>
            <a:endParaRPr lang="en-US" sz="2800" b="1" dirty="0">
              <a:ea typeface="Calibri"/>
              <a:cs typeface="Arial"/>
            </a:endParaRPr>
          </a:p>
          <a:p>
            <a:pPr rtl="0">
              <a:lnSpc>
                <a:spcPct val="115000"/>
              </a:lnSpc>
              <a:spcAft>
                <a:spcPts val="1000"/>
              </a:spcAft>
            </a:pPr>
            <a:r>
              <a:rPr lang="ar-IQ" sz="2800" b="1" dirty="0">
                <a:solidFill>
                  <a:srgbClr val="7030A0"/>
                </a:solidFill>
                <a:ea typeface="Calibri"/>
              </a:rPr>
              <a:t>2. حامض الستريك والترتريك </a:t>
            </a:r>
            <a:endParaRPr lang="en-US" sz="2800" b="1" dirty="0">
              <a:solidFill>
                <a:srgbClr val="7030A0"/>
              </a:solidFill>
              <a:ea typeface="Calibri"/>
              <a:cs typeface="Arial"/>
            </a:endParaRPr>
          </a:p>
          <a:p>
            <a:pPr rtl="0">
              <a:lnSpc>
                <a:spcPct val="115000"/>
              </a:lnSpc>
              <a:spcAft>
                <a:spcPts val="1000"/>
              </a:spcAft>
            </a:pPr>
            <a:r>
              <a:rPr lang="ar-IQ" sz="2800" b="1" dirty="0">
                <a:solidFill>
                  <a:srgbClr val="00B050"/>
                </a:solidFill>
                <a:ea typeface="Calibri"/>
              </a:rPr>
              <a:t>3. الاحماض الامينية الحرة </a:t>
            </a:r>
            <a:endParaRPr lang="en-US" sz="2800" b="1" dirty="0">
              <a:solidFill>
                <a:srgbClr val="00B050"/>
              </a:solidFill>
              <a:ea typeface="Calibri"/>
              <a:cs typeface="Arial"/>
            </a:endParaRPr>
          </a:p>
          <a:p>
            <a:pPr rtl="0">
              <a:lnSpc>
                <a:spcPct val="115000"/>
              </a:lnSpc>
              <a:spcAft>
                <a:spcPts val="1000"/>
              </a:spcAft>
            </a:pPr>
            <a:r>
              <a:rPr lang="ar-IQ" sz="2800" b="1" dirty="0">
                <a:solidFill>
                  <a:schemeClr val="accent6">
                    <a:lumMod val="75000"/>
                  </a:schemeClr>
                </a:solidFill>
                <a:ea typeface="Calibri"/>
              </a:rPr>
              <a:t>4. مركبات البولي  </a:t>
            </a:r>
            <a:r>
              <a:rPr lang="ar-IQ" sz="2800" b="1" dirty="0" err="1">
                <a:solidFill>
                  <a:schemeClr val="accent6">
                    <a:lumMod val="75000"/>
                  </a:schemeClr>
                </a:solidFill>
                <a:ea typeface="Calibri"/>
              </a:rPr>
              <a:t>الفلافونيد</a:t>
            </a:r>
            <a:endParaRPr lang="en-US" sz="2800" b="1" dirty="0">
              <a:solidFill>
                <a:schemeClr val="accent6">
                  <a:lumMod val="75000"/>
                </a:schemeClr>
              </a:solidFill>
              <a:ea typeface="Calibri"/>
              <a:cs typeface="Arial"/>
            </a:endParaRPr>
          </a:p>
          <a:p>
            <a:pPr>
              <a:lnSpc>
                <a:spcPct val="115000"/>
              </a:lnSpc>
              <a:spcAft>
                <a:spcPts val="1000"/>
              </a:spcAft>
              <a:tabLst>
                <a:tab pos="1148715" algn="l"/>
              </a:tabLst>
            </a:pPr>
            <a:r>
              <a:rPr lang="ar-IQ" sz="2800" b="1" dirty="0">
                <a:ea typeface="Calibri"/>
              </a:rPr>
              <a:t>5</a:t>
            </a:r>
            <a:r>
              <a:rPr lang="ar-IQ" sz="2800" b="1" dirty="0">
                <a:solidFill>
                  <a:srgbClr val="0070C0"/>
                </a:solidFill>
                <a:ea typeface="Calibri"/>
              </a:rPr>
              <a:t>. </a:t>
            </a:r>
            <a:r>
              <a:rPr lang="ar-IQ" sz="2800" b="1" dirty="0" err="1">
                <a:solidFill>
                  <a:srgbClr val="0070C0"/>
                </a:solidFill>
                <a:ea typeface="Calibri"/>
              </a:rPr>
              <a:t>ميثوكس</a:t>
            </a:r>
            <a:r>
              <a:rPr lang="ar-IQ" sz="2800" b="1" dirty="0">
                <a:solidFill>
                  <a:srgbClr val="0070C0"/>
                </a:solidFill>
                <a:ea typeface="Calibri"/>
              </a:rPr>
              <a:t> فينيل بروبان</a:t>
            </a:r>
            <a:endParaRPr lang="en-US" sz="2800" b="1" dirty="0">
              <a:solidFill>
                <a:srgbClr val="0070C0"/>
              </a:solidFill>
              <a:ea typeface="Calibri"/>
              <a:cs typeface="Arial"/>
            </a:endParaRPr>
          </a:p>
        </p:txBody>
      </p:sp>
    </p:spTree>
    <p:extLst>
      <p:ext uri="{BB962C8B-B14F-4D97-AF65-F5344CB8AC3E}">
        <p14:creationId xmlns:p14="http://schemas.microsoft.com/office/powerpoint/2010/main" val="614831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26170"/>
          </a:xfrm>
        </p:spPr>
        <p:txBody>
          <a:bodyPr>
            <a:normAutofit fontScale="90000"/>
          </a:bodyPr>
          <a:lstStyle/>
          <a:p>
            <a:r>
              <a:rPr lang="en-US" b="1" dirty="0">
                <a:solidFill>
                  <a:srgbClr val="FF0000"/>
                </a:solidFill>
              </a:rPr>
              <a:t/>
            </a:r>
            <a:br>
              <a:rPr lang="en-US" b="1" dirty="0">
                <a:solidFill>
                  <a:srgbClr val="FF0000"/>
                </a:solidFill>
              </a:rPr>
            </a:br>
            <a:r>
              <a:rPr lang="en-US" sz="3100" b="1" dirty="0" smtClean="0">
                <a:solidFill>
                  <a:srgbClr val="FF0000"/>
                </a:solidFill>
              </a:rPr>
              <a:t>Chelated fertilizers</a:t>
            </a:r>
            <a:br>
              <a:rPr lang="en-US" sz="3100" b="1" dirty="0" smtClean="0">
                <a:solidFill>
                  <a:srgbClr val="FF0000"/>
                </a:solidFill>
              </a:rPr>
            </a:br>
            <a:r>
              <a:rPr lang="ar-IQ" sz="3100" b="1" dirty="0" smtClean="0">
                <a:solidFill>
                  <a:srgbClr val="FF0000"/>
                </a:solidFill>
              </a:rPr>
              <a:t>اسمدة </a:t>
            </a:r>
            <a:r>
              <a:rPr lang="ar-IQ" sz="3100" b="1" dirty="0" err="1" smtClean="0">
                <a:solidFill>
                  <a:srgbClr val="FF0000"/>
                </a:solidFill>
              </a:rPr>
              <a:t>مخلبية</a:t>
            </a:r>
            <a:r>
              <a:rPr lang="ar-IQ" sz="3100" b="1" dirty="0" smtClean="0">
                <a:solidFill>
                  <a:srgbClr val="FF0000"/>
                </a:solidFill>
              </a:rPr>
              <a:t> </a:t>
            </a:r>
            <a:r>
              <a:rPr lang="ar-IQ" b="1" dirty="0" smtClean="0">
                <a:solidFill>
                  <a:srgbClr val="FF0000"/>
                </a:solidFill>
              </a:rPr>
              <a:t/>
            </a:r>
            <a:br>
              <a:rPr lang="ar-IQ" b="1" dirty="0" smtClean="0">
                <a:solidFill>
                  <a:srgbClr val="FF0000"/>
                </a:solidFill>
              </a:rPr>
            </a:br>
            <a:r>
              <a:rPr lang="en-US" b="1" dirty="0" smtClean="0">
                <a:solidFill>
                  <a:srgbClr val="FF0000"/>
                </a:solidFill>
              </a:rPr>
              <a:t> </a:t>
            </a:r>
            <a:endParaRPr lang="ar-IQ" b="1" dirty="0">
              <a:solidFill>
                <a:srgbClr val="FF0000"/>
              </a:solidFill>
            </a:endParaRPr>
          </a:p>
        </p:txBody>
      </p:sp>
      <p:sp>
        <p:nvSpPr>
          <p:cNvPr id="3" name="عنصر نائب للمحتوى 2"/>
          <p:cNvSpPr>
            <a:spLocks noGrp="1"/>
          </p:cNvSpPr>
          <p:nvPr>
            <p:ph sz="half" idx="1"/>
          </p:nvPr>
        </p:nvSpPr>
        <p:spPr/>
        <p:txBody>
          <a:bodyPr/>
          <a:lstStyle/>
          <a:p>
            <a:endParaRPr lang="ar-IQ" dirty="0"/>
          </a:p>
        </p:txBody>
      </p:sp>
      <p:sp>
        <p:nvSpPr>
          <p:cNvPr id="4" name="عنصر نائب للمحتوى 3"/>
          <p:cNvSpPr>
            <a:spLocks noGrp="1"/>
          </p:cNvSpPr>
          <p:nvPr>
            <p:ph sz="half" idx="2"/>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84784"/>
            <a:ext cx="4286250"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28800"/>
            <a:ext cx="3888432" cy="444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476672"/>
            <a:ext cx="7772400" cy="1470025"/>
          </a:xfrm>
        </p:spPr>
        <p:txBody>
          <a:bodyPr/>
          <a:lstStyle/>
          <a:p>
            <a:r>
              <a:rPr lang="ar-IQ" b="1" dirty="0" smtClean="0">
                <a:solidFill>
                  <a:srgbClr val="FF0000"/>
                </a:solidFill>
              </a:rPr>
              <a:t>الخلاصة </a:t>
            </a:r>
            <a:endParaRPr lang="ar-IQ" b="1" dirty="0">
              <a:solidFill>
                <a:srgbClr val="FF0000"/>
              </a:solidFill>
            </a:endParaRPr>
          </a:p>
        </p:txBody>
      </p:sp>
      <p:sp>
        <p:nvSpPr>
          <p:cNvPr id="3" name="عنوان فرعي 2"/>
          <p:cNvSpPr>
            <a:spLocks noGrp="1"/>
          </p:cNvSpPr>
          <p:nvPr>
            <p:ph type="subTitle" idx="1"/>
          </p:nvPr>
        </p:nvSpPr>
        <p:spPr>
          <a:xfrm>
            <a:off x="1043608" y="1844824"/>
            <a:ext cx="7200800" cy="4248472"/>
          </a:xfrm>
        </p:spPr>
        <p:txBody>
          <a:bodyPr>
            <a:normAutofit fontScale="85000" lnSpcReduction="20000"/>
          </a:bodyPr>
          <a:lstStyle/>
          <a:p>
            <a:pPr algn="just"/>
            <a:r>
              <a:rPr lang="ar-IQ" b="1" dirty="0" smtClean="0">
                <a:solidFill>
                  <a:schemeClr val="tx1">
                    <a:lumMod val="95000"/>
                    <a:lumOff val="5000"/>
                  </a:schemeClr>
                </a:solidFill>
              </a:rPr>
              <a:t>تكلمنا في محاضرة اليوم عن </a:t>
            </a:r>
          </a:p>
          <a:p>
            <a:pPr algn="just"/>
            <a:r>
              <a:rPr lang="ar-IQ" b="1" dirty="0" smtClean="0">
                <a:solidFill>
                  <a:srgbClr val="FF0000"/>
                </a:solidFill>
              </a:rPr>
              <a:t>اولا </a:t>
            </a:r>
            <a:r>
              <a:rPr lang="ar-IQ" b="1" dirty="0" smtClean="0">
                <a:solidFill>
                  <a:schemeClr val="accent1">
                    <a:lumMod val="75000"/>
                  </a:schemeClr>
                </a:solidFill>
              </a:rPr>
              <a:t>الاسمدة البطيئة التحرر وهذه الاسمدة من ميزاتها تطلق العناصر الغذائية منها ببطيء لتقليل فقدان العناصر بفعل عمليات التطاير والغسل والترسيب والامتزاز وتغلف بمواد اما مصنعة مثل البوليمرات او مواد كيميائية او طبيعية مثل الطين او الكبريت وغيرها</a:t>
            </a:r>
          </a:p>
          <a:p>
            <a:pPr algn="just"/>
            <a:r>
              <a:rPr lang="ar-IQ" b="1" dirty="0" smtClean="0">
                <a:solidFill>
                  <a:srgbClr val="FF0000"/>
                </a:solidFill>
              </a:rPr>
              <a:t>ثانيا</a:t>
            </a:r>
            <a:r>
              <a:rPr lang="ar-IQ" b="1" dirty="0" smtClean="0">
                <a:solidFill>
                  <a:srgbClr val="002060"/>
                </a:solidFill>
              </a:rPr>
              <a:t> </a:t>
            </a:r>
            <a:r>
              <a:rPr lang="ar-IQ" b="1" dirty="0" smtClean="0">
                <a:solidFill>
                  <a:srgbClr val="00B050"/>
                </a:solidFill>
              </a:rPr>
              <a:t>الاسمدة المخلبية وهي اسمدة لها القدرة على مسك العناصر الغذائية بفعل المجاميع الفعالة الموجودة فيها وايضا تطلق العناصر ببطيء </a:t>
            </a:r>
          </a:p>
          <a:p>
            <a:pPr algn="just"/>
            <a:r>
              <a:rPr lang="ar-IQ" b="1" dirty="0" smtClean="0">
                <a:solidFill>
                  <a:srgbClr val="7030A0"/>
                </a:solidFill>
              </a:rPr>
              <a:t>وكلاهما الاسمدة البطيئة التحرر او المخلبية هي افضل من الاسمدة المفردة الاعتيادية </a:t>
            </a:r>
            <a:endParaRPr lang="ar-IQ" b="1" dirty="0">
              <a:solidFill>
                <a:srgbClr val="7030A0"/>
              </a:solidFill>
            </a:endParaRPr>
          </a:p>
        </p:txBody>
      </p:sp>
    </p:spTree>
    <p:extLst>
      <p:ext uri="{BB962C8B-B14F-4D97-AF65-F5344CB8AC3E}">
        <p14:creationId xmlns:p14="http://schemas.microsoft.com/office/powerpoint/2010/main" val="1798968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1" y="476672"/>
            <a:ext cx="7272809" cy="940966"/>
          </a:xfrm>
        </p:spPr>
        <p:txBody>
          <a:bodyPr>
            <a:normAutofit/>
          </a:bodyPr>
          <a:lstStyle/>
          <a:p>
            <a:r>
              <a:rPr lang="ar-IQ" b="1" dirty="0" smtClean="0">
                <a:solidFill>
                  <a:srgbClr val="FF0000"/>
                </a:solidFill>
              </a:rPr>
              <a:t>اي سؤال او تعليق على المحاضر</a:t>
            </a:r>
            <a:r>
              <a:rPr lang="ar-IQ" dirty="0" smtClean="0">
                <a:solidFill>
                  <a:srgbClr val="FF0000"/>
                </a:solidFill>
              </a:rPr>
              <a:t>ة </a:t>
            </a:r>
            <a:endParaRPr lang="ar-IQ"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54" b="4676"/>
          <a:stretch/>
        </p:blipFill>
        <p:spPr bwMode="auto">
          <a:xfrm>
            <a:off x="899591" y="980728"/>
            <a:ext cx="748883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077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692696"/>
            <a:ext cx="7772400" cy="1470025"/>
          </a:xfrm>
        </p:spPr>
        <p:txBody>
          <a:bodyPr/>
          <a:lstStyle/>
          <a:p>
            <a:r>
              <a:rPr lang="ar-IQ" b="1" dirty="0" smtClean="0"/>
              <a:t>في محاضرة اليوم سوف نتكلم عن :-</a:t>
            </a:r>
            <a:endParaRPr lang="ar-IQ" b="1" dirty="0"/>
          </a:p>
        </p:txBody>
      </p:sp>
      <p:sp>
        <p:nvSpPr>
          <p:cNvPr id="3" name="عنوان فرعي 2"/>
          <p:cNvSpPr>
            <a:spLocks noGrp="1"/>
          </p:cNvSpPr>
          <p:nvPr>
            <p:ph type="subTitle" idx="1"/>
          </p:nvPr>
        </p:nvSpPr>
        <p:spPr>
          <a:xfrm>
            <a:off x="1371600" y="2060848"/>
            <a:ext cx="6400800" cy="3577952"/>
          </a:xfrm>
        </p:spPr>
        <p:txBody>
          <a:bodyPr>
            <a:normAutofit/>
          </a:bodyPr>
          <a:lstStyle/>
          <a:p>
            <a:r>
              <a:rPr lang="ar-IQ" sz="2800" b="1" dirty="0">
                <a:solidFill>
                  <a:srgbClr val="002060"/>
                </a:solidFill>
                <a:ea typeface="Calibri"/>
              </a:rPr>
              <a:t>الاسمدة البطيئة التحرر   </a:t>
            </a:r>
            <a:r>
              <a:rPr lang="en-US" sz="2800" b="1" dirty="0">
                <a:solidFill>
                  <a:srgbClr val="002060"/>
                </a:solidFill>
                <a:ea typeface="Calibri"/>
                <a:cs typeface="Arial"/>
              </a:rPr>
              <a:t>Slow and Controlled Release </a:t>
            </a:r>
            <a:r>
              <a:rPr lang="en-US" sz="2800" b="1" dirty="0" smtClean="0">
                <a:solidFill>
                  <a:srgbClr val="002060"/>
                </a:solidFill>
                <a:ea typeface="Calibri"/>
                <a:cs typeface="Arial"/>
              </a:rPr>
              <a:t>Fertilizers</a:t>
            </a:r>
          </a:p>
          <a:p>
            <a:pPr algn="r"/>
            <a:r>
              <a:rPr lang="ar-IQ" sz="2800" b="1" dirty="0" smtClean="0">
                <a:solidFill>
                  <a:srgbClr val="002060"/>
                </a:solidFill>
                <a:cs typeface="Arial"/>
              </a:rPr>
              <a:t>صناعة الاسمدة البطيئة التحرر</a:t>
            </a:r>
          </a:p>
          <a:p>
            <a:pPr algn="r"/>
            <a:r>
              <a:rPr lang="ar-IQ" sz="2800" b="1" dirty="0" smtClean="0">
                <a:solidFill>
                  <a:srgbClr val="002060"/>
                </a:solidFill>
                <a:cs typeface="Arial"/>
              </a:rPr>
              <a:t>محاسن ومساوئ  الاسمدة البطيئة التحرر</a:t>
            </a:r>
          </a:p>
          <a:p>
            <a:pPr algn="r"/>
            <a:r>
              <a:rPr lang="ar-IQ" sz="2800" b="1" dirty="0" smtClean="0">
                <a:solidFill>
                  <a:srgbClr val="002060"/>
                </a:solidFill>
                <a:cs typeface="Arial"/>
              </a:rPr>
              <a:t>الاسمدة </a:t>
            </a:r>
            <a:r>
              <a:rPr lang="ar-IQ" sz="2800" b="1" dirty="0" err="1" smtClean="0">
                <a:solidFill>
                  <a:srgbClr val="002060"/>
                </a:solidFill>
                <a:cs typeface="Arial"/>
              </a:rPr>
              <a:t>المخلبية</a:t>
            </a:r>
            <a:r>
              <a:rPr lang="ar-IQ" sz="2800" b="1" dirty="0" smtClean="0">
                <a:solidFill>
                  <a:srgbClr val="002060"/>
                </a:solidFill>
                <a:cs typeface="Arial"/>
              </a:rPr>
              <a:t> </a:t>
            </a:r>
            <a:r>
              <a:rPr lang="en-US" sz="2800" b="1" dirty="0" smtClean="0">
                <a:solidFill>
                  <a:srgbClr val="002060"/>
                </a:solidFill>
                <a:cs typeface="Arial"/>
              </a:rPr>
              <a:t>Chelated fertilizers </a:t>
            </a:r>
            <a:endParaRPr lang="ar-IQ" sz="2800" b="1" dirty="0" smtClean="0">
              <a:solidFill>
                <a:srgbClr val="002060"/>
              </a:solidFill>
              <a:cs typeface="Arial"/>
            </a:endParaRPr>
          </a:p>
          <a:p>
            <a:pPr algn="r"/>
            <a:endParaRPr lang="ar-IQ" sz="2000" b="1" dirty="0">
              <a:solidFill>
                <a:srgbClr val="FF0000"/>
              </a:solidFill>
            </a:endParaRPr>
          </a:p>
        </p:txBody>
      </p:sp>
    </p:spTree>
    <p:extLst>
      <p:ext uri="{BB962C8B-B14F-4D97-AF65-F5344CB8AC3E}">
        <p14:creationId xmlns:p14="http://schemas.microsoft.com/office/powerpoint/2010/main" val="389145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88640"/>
            <a:ext cx="7920880" cy="1440161"/>
          </a:xfrm>
        </p:spPr>
        <p:txBody>
          <a:bodyPr>
            <a:normAutofit fontScale="90000"/>
          </a:bodyPr>
          <a:lstStyle/>
          <a:p>
            <a:pPr lvl="0">
              <a:lnSpc>
                <a:spcPct val="115000"/>
              </a:lnSpc>
              <a:spcBef>
                <a:spcPct val="20000"/>
              </a:spcBef>
              <a:spcAft>
                <a:spcPts val="1000"/>
              </a:spcAft>
            </a:pPr>
            <a:r>
              <a:rPr lang="ar-IQ" sz="3200" b="1" dirty="0">
                <a:solidFill>
                  <a:srgbClr val="FF0000"/>
                </a:solidFill>
                <a:effectLst>
                  <a:outerShdw blurRad="38100" dist="38100" dir="2700000" algn="tl">
                    <a:srgbClr val="000000">
                      <a:alpha val="43137"/>
                    </a:srgbClr>
                  </a:outerShdw>
                </a:effectLst>
                <a:ea typeface="Calibri"/>
                <a:cs typeface="Arial"/>
              </a:rPr>
              <a:t>مفهوم الاسمدة البطيئة التحرر </a:t>
            </a:r>
            <a:r>
              <a:rPr lang="en-US" sz="3200" b="1" dirty="0">
                <a:solidFill>
                  <a:srgbClr val="FF0000"/>
                </a:solidFill>
                <a:effectLst>
                  <a:outerShdw blurRad="38100" dist="38100" dir="2700000" algn="tl">
                    <a:srgbClr val="000000">
                      <a:alpha val="43137"/>
                    </a:srgbClr>
                  </a:outerShdw>
                </a:effectLst>
                <a:ea typeface="Calibri"/>
                <a:cs typeface="Arial"/>
              </a:rPr>
              <a:t>Concepts of slow and controlled Release Fertilizers</a:t>
            </a:r>
            <a:r>
              <a:rPr lang="en-US" sz="800" dirty="0">
                <a:solidFill>
                  <a:prstClr val="black">
                    <a:tint val="75000"/>
                  </a:prstClr>
                </a:solidFill>
                <a:ea typeface="Calibri"/>
                <a:cs typeface="Arial"/>
              </a:rPr>
              <a:t/>
            </a:r>
            <a:br>
              <a:rPr lang="en-US" sz="800" dirty="0">
                <a:solidFill>
                  <a:prstClr val="black">
                    <a:tint val="75000"/>
                  </a:prstClr>
                </a:solidFill>
                <a:ea typeface="Calibri"/>
                <a:cs typeface="Arial"/>
              </a:rPr>
            </a:br>
            <a:endParaRPr lang="ar-IQ" dirty="0"/>
          </a:p>
        </p:txBody>
      </p:sp>
      <p:sp>
        <p:nvSpPr>
          <p:cNvPr id="3" name="عنوان فرعي 2"/>
          <p:cNvSpPr>
            <a:spLocks noGrp="1"/>
          </p:cNvSpPr>
          <p:nvPr>
            <p:ph type="subTitle" idx="1"/>
          </p:nvPr>
        </p:nvSpPr>
        <p:spPr>
          <a:xfrm>
            <a:off x="611560" y="1700808"/>
            <a:ext cx="7704856" cy="4392488"/>
          </a:xfrm>
        </p:spPr>
        <p:txBody>
          <a:bodyPr>
            <a:normAutofit fontScale="77500" lnSpcReduction="20000"/>
          </a:bodyPr>
          <a:lstStyle/>
          <a:p>
            <a:pPr algn="justLow">
              <a:lnSpc>
                <a:spcPct val="115000"/>
              </a:lnSpc>
              <a:spcAft>
                <a:spcPts val="1000"/>
              </a:spcAft>
            </a:pPr>
            <a:r>
              <a:rPr lang="ar-IQ" b="1" dirty="0" smtClean="0">
                <a:solidFill>
                  <a:schemeClr val="tx1"/>
                </a:solidFill>
                <a:ea typeface="Calibri"/>
              </a:rPr>
              <a:t>الاسمدة </a:t>
            </a:r>
            <a:r>
              <a:rPr lang="ar-IQ" b="1" dirty="0">
                <a:solidFill>
                  <a:schemeClr val="tx1"/>
                </a:solidFill>
                <a:ea typeface="Calibri"/>
              </a:rPr>
              <a:t>البطيئة التحرر(الانطلاق) هي اسمدة حاوية على العناصر المغذية بصورة اما ان تأخر جاهزيتها لامتصاص النبات او تقلل من جاهزيتها للنبات في فترة اطول قياسا مع الاسمدة السريعة الجاهزية مثل نترات الامونيوم واليوريا وفوسفات الامونيوم وكلوريد الامونيوم . </a:t>
            </a:r>
            <a:endParaRPr lang="ar-IQ" b="1" dirty="0" smtClean="0">
              <a:solidFill>
                <a:schemeClr val="tx1"/>
              </a:solidFill>
              <a:ea typeface="Calibri"/>
            </a:endParaRPr>
          </a:p>
          <a:p>
            <a:pPr algn="justLow">
              <a:lnSpc>
                <a:spcPct val="115000"/>
              </a:lnSpc>
              <a:spcAft>
                <a:spcPts val="1000"/>
              </a:spcAft>
            </a:pPr>
            <a:r>
              <a:rPr lang="ar-IQ" b="1" dirty="0" smtClean="0">
                <a:solidFill>
                  <a:schemeClr val="tx1"/>
                </a:solidFill>
                <a:ea typeface="Calibri"/>
              </a:rPr>
              <a:t>وتمتد </a:t>
            </a:r>
            <a:r>
              <a:rPr lang="ar-IQ" b="1" dirty="0">
                <a:solidFill>
                  <a:schemeClr val="tx1"/>
                </a:solidFill>
                <a:ea typeface="Calibri"/>
              </a:rPr>
              <a:t>فترة بقاء الاسمدة في التربة بين ثلاثة اسابيع الى عدة اشهر الامر الذي يقلل من فرصة فقدانها بالتطاير او الغسل او التثبيت .</a:t>
            </a:r>
            <a:endParaRPr lang="en-US" sz="2400" b="1" dirty="0">
              <a:solidFill>
                <a:schemeClr val="tx1"/>
              </a:solidFill>
              <a:ea typeface="Calibri"/>
              <a:cs typeface="Arial"/>
            </a:endParaRPr>
          </a:p>
          <a:p>
            <a:pPr algn="justLow">
              <a:lnSpc>
                <a:spcPct val="115000"/>
              </a:lnSpc>
              <a:spcAft>
                <a:spcPts val="1000"/>
              </a:spcAft>
            </a:pPr>
            <a:r>
              <a:rPr lang="ar-IQ" b="1" dirty="0">
                <a:solidFill>
                  <a:schemeClr val="tx1"/>
                </a:solidFill>
                <a:ea typeface="Calibri"/>
              </a:rPr>
              <a:t>لا يوجد اختلاف في التعبير بين الاسمدة البطيئة التحرر </a:t>
            </a:r>
            <a:r>
              <a:rPr lang="en-US" b="1" dirty="0">
                <a:solidFill>
                  <a:schemeClr val="tx1"/>
                </a:solidFill>
                <a:ea typeface="Calibri"/>
                <a:cs typeface="Arial"/>
              </a:rPr>
              <a:t>slow release fertilizers </a:t>
            </a:r>
            <a:r>
              <a:rPr lang="ar-IQ" b="1" dirty="0">
                <a:solidFill>
                  <a:schemeClr val="tx1"/>
                </a:solidFill>
                <a:ea typeface="Calibri"/>
              </a:rPr>
              <a:t> والاسمدة المسيطرة </a:t>
            </a:r>
            <a:r>
              <a:rPr lang="en-US" b="1" dirty="0">
                <a:solidFill>
                  <a:schemeClr val="tx1"/>
                </a:solidFill>
                <a:ea typeface="Calibri"/>
                <a:cs typeface="Arial"/>
              </a:rPr>
              <a:t>Controlled fertilizers</a:t>
            </a:r>
            <a:r>
              <a:rPr lang="ar-IQ" b="1" dirty="0">
                <a:solidFill>
                  <a:schemeClr val="tx1"/>
                </a:solidFill>
                <a:ea typeface="Calibri"/>
              </a:rPr>
              <a:t> فكلا التعبيرين يستعملان للأسمدة التي تقلل من جاهزية وانطلاق العناصر الغذائية منها . </a:t>
            </a:r>
            <a:endParaRPr lang="en-US" sz="2400" b="1" dirty="0">
              <a:solidFill>
                <a:schemeClr val="tx1"/>
              </a:solidFill>
              <a:ea typeface="Calibri"/>
              <a:cs typeface="Arial"/>
            </a:endParaRPr>
          </a:p>
          <a:p>
            <a:endParaRPr lang="ar-IQ" dirty="0"/>
          </a:p>
        </p:txBody>
      </p:sp>
    </p:spTree>
    <p:extLst>
      <p:ext uri="{BB962C8B-B14F-4D97-AF65-F5344CB8AC3E}">
        <p14:creationId xmlns:p14="http://schemas.microsoft.com/office/powerpoint/2010/main" val="40721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04664"/>
            <a:ext cx="7772400" cy="1470025"/>
          </a:xfrm>
        </p:spPr>
        <p:txBody>
          <a:bodyPr>
            <a:normAutofit/>
          </a:bodyPr>
          <a:lstStyle/>
          <a:p>
            <a:r>
              <a:rPr lang="ar-IQ" sz="2800" b="1" dirty="0" smtClean="0">
                <a:solidFill>
                  <a:srgbClr val="FF0000"/>
                </a:solidFill>
              </a:rPr>
              <a:t>شروط تسمية السماد بالسماد البطيء التحرر</a:t>
            </a:r>
            <a:br>
              <a:rPr lang="ar-IQ" sz="2800" b="1" dirty="0" smtClean="0">
                <a:solidFill>
                  <a:srgbClr val="FF0000"/>
                </a:solidFill>
              </a:rPr>
            </a:br>
            <a:r>
              <a:rPr lang="ar-IQ" sz="2800" b="1" dirty="0" smtClean="0">
                <a:solidFill>
                  <a:srgbClr val="FF0000"/>
                </a:solidFill>
              </a:rPr>
              <a:t> عند درجة حرارة 25 درجة مئوي </a:t>
            </a:r>
            <a:endParaRPr lang="ar-IQ" sz="2800" b="1" dirty="0">
              <a:solidFill>
                <a:srgbClr val="FF0000"/>
              </a:solidFill>
            </a:endParaRPr>
          </a:p>
        </p:txBody>
      </p:sp>
      <p:sp>
        <p:nvSpPr>
          <p:cNvPr id="3" name="عنوان فرعي 2"/>
          <p:cNvSpPr>
            <a:spLocks noGrp="1"/>
          </p:cNvSpPr>
          <p:nvPr>
            <p:ph type="subTitle" idx="1"/>
          </p:nvPr>
        </p:nvSpPr>
        <p:spPr>
          <a:xfrm>
            <a:off x="1115616" y="2060848"/>
            <a:ext cx="7128792" cy="3960440"/>
          </a:xfrm>
        </p:spPr>
        <p:txBody>
          <a:bodyPr>
            <a:normAutofit lnSpcReduction="10000"/>
          </a:bodyPr>
          <a:lstStyle/>
          <a:p>
            <a:pPr algn="r">
              <a:lnSpc>
                <a:spcPct val="115000"/>
              </a:lnSpc>
              <a:spcAft>
                <a:spcPts val="1000"/>
              </a:spcAft>
            </a:pPr>
            <a:r>
              <a:rPr lang="ar-IQ" b="1" dirty="0">
                <a:ea typeface="Calibri"/>
              </a:rPr>
              <a:t>1</a:t>
            </a:r>
            <a:r>
              <a:rPr lang="ar-IQ" b="1" dirty="0">
                <a:solidFill>
                  <a:schemeClr val="accent1">
                    <a:lumMod val="75000"/>
                  </a:schemeClr>
                </a:solidFill>
                <a:ea typeface="Calibri"/>
              </a:rPr>
              <a:t>. </a:t>
            </a:r>
            <a:r>
              <a:rPr lang="ar-IQ" b="1" dirty="0">
                <a:solidFill>
                  <a:srgbClr val="7030A0"/>
                </a:solidFill>
                <a:ea typeface="Calibri"/>
              </a:rPr>
              <a:t>لا يتحرر اكثر من 15% من العنصر الغذائي خلال 24 ساعة </a:t>
            </a:r>
            <a:endParaRPr lang="en-US" b="1" dirty="0">
              <a:solidFill>
                <a:srgbClr val="7030A0"/>
              </a:solidFill>
              <a:ea typeface="Calibri"/>
              <a:cs typeface="Arial"/>
            </a:endParaRPr>
          </a:p>
          <a:p>
            <a:pPr algn="r">
              <a:lnSpc>
                <a:spcPct val="115000"/>
              </a:lnSpc>
              <a:spcAft>
                <a:spcPts val="1000"/>
              </a:spcAft>
            </a:pPr>
            <a:r>
              <a:rPr lang="ar-IQ" b="1" dirty="0">
                <a:solidFill>
                  <a:srgbClr val="C00000"/>
                </a:solidFill>
                <a:ea typeface="Calibri"/>
              </a:rPr>
              <a:t>2. لا يتحرر اكثر من 75% من العنصر الغذائي خلال 28 يوم </a:t>
            </a:r>
            <a:endParaRPr lang="en-US" b="1" dirty="0">
              <a:solidFill>
                <a:srgbClr val="C00000"/>
              </a:solidFill>
              <a:ea typeface="Calibri"/>
              <a:cs typeface="Arial"/>
            </a:endParaRPr>
          </a:p>
          <a:p>
            <a:pPr algn="r">
              <a:lnSpc>
                <a:spcPct val="115000"/>
              </a:lnSpc>
              <a:spcAft>
                <a:spcPts val="1000"/>
              </a:spcAft>
            </a:pPr>
            <a:r>
              <a:rPr lang="ar-IQ" b="1" dirty="0">
                <a:solidFill>
                  <a:schemeClr val="tx1"/>
                </a:solidFill>
                <a:ea typeface="Calibri"/>
              </a:rPr>
              <a:t>3. يتحرر على الاقل 75% من العنصر الغذائي خلال فترة نمو النبات</a:t>
            </a:r>
            <a:endParaRPr lang="en-US" b="1" dirty="0">
              <a:solidFill>
                <a:schemeClr val="tx1"/>
              </a:solidFill>
              <a:ea typeface="Calibri"/>
              <a:cs typeface="Arial"/>
            </a:endParaRPr>
          </a:p>
          <a:p>
            <a:endParaRPr lang="ar-IQ" dirty="0"/>
          </a:p>
        </p:txBody>
      </p:sp>
    </p:spTree>
    <p:extLst>
      <p:ext uri="{BB962C8B-B14F-4D97-AF65-F5344CB8AC3E}">
        <p14:creationId xmlns:p14="http://schemas.microsoft.com/office/powerpoint/2010/main" val="4265847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404665"/>
            <a:ext cx="7772400" cy="1152128"/>
          </a:xfrm>
        </p:spPr>
        <p:txBody>
          <a:bodyPr>
            <a:normAutofit/>
          </a:bodyPr>
          <a:lstStyle/>
          <a:p>
            <a:pPr>
              <a:lnSpc>
                <a:spcPct val="115000"/>
              </a:lnSpc>
              <a:spcAft>
                <a:spcPts val="1000"/>
              </a:spcAft>
            </a:pPr>
            <a:r>
              <a:rPr lang="ar-IQ" sz="2400" b="1" dirty="0">
                <a:solidFill>
                  <a:srgbClr val="FF0000"/>
                </a:solidFill>
                <a:ea typeface="Calibri"/>
                <a:cs typeface="Arial"/>
              </a:rPr>
              <a:t>صناعة الاسمدة البطيئة </a:t>
            </a:r>
            <a:r>
              <a:rPr lang="ar-IQ" sz="2400" b="1" dirty="0" smtClean="0">
                <a:solidFill>
                  <a:srgbClr val="FF0000"/>
                </a:solidFill>
                <a:ea typeface="Calibri"/>
                <a:cs typeface="Arial"/>
              </a:rPr>
              <a:t>التحرر</a:t>
            </a:r>
            <a:br>
              <a:rPr lang="ar-IQ" sz="2400" b="1" dirty="0" smtClean="0">
                <a:solidFill>
                  <a:srgbClr val="FF0000"/>
                </a:solidFill>
                <a:ea typeface="Calibri"/>
                <a:cs typeface="Arial"/>
              </a:rPr>
            </a:br>
            <a:r>
              <a:rPr lang="ar-IQ" sz="2400" b="1" dirty="0" smtClean="0">
                <a:solidFill>
                  <a:srgbClr val="FF0000"/>
                </a:solidFill>
                <a:ea typeface="Calibri"/>
                <a:cs typeface="Arial"/>
              </a:rPr>
              <a:t> </a:t>
            </a:r>
            <a:r>
              <a:rPr lang="en-US" sz="2400" b="1" dirty="0">
                <a:solidFill>
                  <a:srgbClr val="FF0000"/>
                </a:solidFill>
                <a:ea typeface="Calibri"/>
                <a:cs typeface="Arial"/>
              </a:rPr>
              <a:t>Manufacturing of slow –controlled release </a:t>
            </a:r>
            <a:r>
              <a:rPr lang="en-US" sz="2400" b="1" dirty="0" smtClean="0">
                <a:solidFill>
                  <a:srgbClr val="FF0000"/>
                </a:solidFill>
                <a:ea typeface="Calibri"/>
                <a:cs typeface="Arial"/>
              </a:rPr>
              <a:t>fertilizers</a:t>
            </a:r>
            <a:endParaRPr lang="ar-IQ" sz="2400" dirty="0"/>
          </a:p>
        </p:txBody>
      </p:sp>
      <p:sp>
        <p:nvSpPr>
          <p:cNvPr id="3" name="عنوان فرعي 2"/>
          <p:cNvSpPr>
            <a:spLocks noGrp="1"/>
          </p:cNvSpPr>
          <p:nvPr>
            <p:ph type="subTitle" idx="1"/>
          </p:nvPr>
        </p:nvSpPr>
        <p:spPr>
          <a:xfrm>
            <a:off x="539552" y="1484784"/>
            <a:ext cx="7992888" cy="4752528"/>
          </a:xfrm>
        </p:spPr>
        <p:txBody>
          <a:bodyPr>
            <a:noAutofit/>
          </a:bodyPr>
          <a:lstStyle/>
          <a:p>
            <a:pPr algn="justLow">
              <a:lnSpc>
                <a:spcPct val="115000"/>
              </a:lnSpc>
              <a:spcAft>
                <a:spcPts val="1000"/>
              </a:spcAft>
            </a:pPr>
            <a:r>
              <a:rPr lang="ar-IQ" sz="2000" b="1" dirty="0">
                <a:solidFill>
                  <a:srgbClr val="C00000"/>
                </a:solidFill>
                <a:effectLst>
                  <a:outerShdw blurRad="38100" dist="38100" dir="2700000" algn="tl">
                    <a:srgbClr val="000000">
                      <a:alpha val="43137"/>
                    </a:srgbClr>
                  </a:outerShdw>
                </a:effectLst>
                <a:ea typeface="Calibri"/>
              </a:rPr>
              <a:t>عند تصنيع الاسمدة البطيئة التحرر يجب ان تتوفر المواصفات التالية في مواد التصنيع هي:-</a:t>
            </a:r>
            <a:endParaRPr lang="en-US" sz="2000" b="1" dirty="0">
              <a:solidFill>
                <a:srgbClr val="C00000"/>
              </a:solidFill>
              <a:effectLst>
                <a:outerShdw blurRad="38100" dist="38100" dir="2700000" algn="tl">
                  <a:srgbClr val="000000">
                    <a:alpha val="43137"/>
                  </a:srgbClr>
                </a:outerShdw>
              </a:effectLst>
              <a:ea typeface="Calibri"/>
              <a:cs typeface="Arial"/>
            </a:endParaRPr>
          </a:p>
          <a:p>
            <a:pPr algn="justLow">
              <a:lnSpc>
                <a:spcPct val="115000"/>
              </a:lnSpc>
              <a:spcAft>
                <a:spcPts val="1000"/>
              </a:spcAft>
            </a:pPr>
            <a:r>
              <a:rPr lang="ar-IQ" sz="2000" b="1" dirty="0">
                <a:solidFill>
                  <a:schemeClr val="accent1">
                    <a:lumMod val="75000"/>
                  </a:schemeClr>
                </a:solidFill>
                <a:ea typeface="Calibri"/>
              </a:rPr>
              <a:t>1. يجب ان تكون المواد الداخلة في تصنيع الاسمدة البطيئة التحرر ذات اذابة قليلة عن طريق تكوين تراكيب كيميائية ذات وزن جزيئي عالي وربط العنصر بشكل معقدات </a:t>
            </a:r>
            <a:r>
              <a:rPr lang="en-US" sz="2000" b="1" dirty="0">
                <a:solidFill>
                  <a:schemeClr val="accent1">
                    <a:lumMod val="75000"/>
                  </a:schemeClr>
                </a:solidFill>
                <a:ea typeface="Calibri"/>
                <a:cs typeface="Arial"/>
              </a:rPr>
              <a:t>complexes </a:t>
            </a:r>
            <a:r>
              <a:rPr lang="ar-IQ" sz="2000" b="1" dirty="0">
                <a:solidFill>
                  <a:schemeClr val="accent1">
                    <a:lumMod val="75000"/>
                  </a:schemeClr>
                </a:solidFill>
                <a:ea typeface="Calibri"/>
              </a:rPr>
              <a:t>ثم يتبعها التحلل </a:t>
            </a:r>
            <a:r>
              <a:rPr lang="ar-IQ" sz="2000" b="1" dirty="0" smtClean="0">
                <a:solidFill>
                  <a:schemeClr val="accent1">
                    <a:lumMod val="75000"/>
                  </a:schemeClr>
                </a:solidFill>
                <a:ea typeface="Calibri"/>
              </a:rPr>
              <a:t>الميكروبيولوجي.</a:t>
            </a:r>
            <a:endParaRPr lang="en-US" sz="2000" b="1" dirty="0">
              <a:solidFill>
                <a:schemeClr val="accent1">
                  <a:lumMod val="75000"/>
                </a:schemeClr>
              </a:solidFill>
              <a:ea typeface="Calibri"/>
              <a:cs typeface="Arial"/>
            </a:endParaRPr>
          </a:p>
          <a:p>
            <a:pPr algn="justLow">
              <a:lnSpc>
                <a:spcPct val="115000"/>
              </a:lnSpc>
              <a:spcAft>
                <a:spcPts val="1000"/>
              </a:spcAft>
            </a:pPr>
            <a:r>
              <a:rPr lang="ar-IQ" sz="2000" b="1" dirty="0">
                <a:solidFill>
                  <a:srgbClr val="00B050"/>
                </a:solidFill>
                <a:ea typeface="Calibri"/>
              </a:rPr>
              <a:t>2. المواد المستعملة تغلف السماد وفي هذه الحالة يطلق عليها </a:t>
            </a:r>
            <a:r>
              <a:rPr lang="ar-IQ" sz="2000" b="1" dirty="0" smtClean="0">
                <a:solidFill>
                  <a:srgbClr val="00B050"/>
                </a:solidFill>
                <a:ea typeface="Calibri"/>
              </a:rPr>
              <a:t>بالأسمدة </a:t>
            </a:r>
            <a:r>
              <a:rPr lang="ar-IQ" sz="2000" b="1" dirty="0">
                <a:solidFill>
                  <a:srgbClr val="00B050"/>
                </a:solidFill>
                <a:ea typeface="Calibri"/>
              </a:rPr>
              <a:t>المغلفة </a:t>
            </a:r>
            <a:r>
              <a:rPr lang="en-US" sz="2000" b="1" dirty="0">
                <a:solidFill>
                  <a:srgbClr val="00B050"/>
                </a:solidFill>
                <a:ea typeface="Calibri"/>
                <a:cs typeface="Arial"/>
              </a:rPr>
              <a:t>coated fertilizers</a:t>
            </a:r>
          </a:p>
          <a:p>
            <a:pPr algn="justLow">
              <a:lnSpc>
                <a:spcPct val="115000"/>
              </a:lnSpc>
              <a:spcAft>
                <a:spcPts val="1000"/>
              </a:spcAft>
            </a:pPr>
            <a:r>
              <a:rPr lang="ar-IQ" sz="2000" b="1" dirty="0">
                <a:solidFill>
                  <a:schemeClr val="accent2">
                    <a:lumMod val="75000"/>
                  </a:schemeClr>
                </a:solidFill>
                <a:ea typeface="Calibri"/>
              </a:rPr>
              <a:t>3. ان المواد المستعملة في صناعة الاسمدة </a:t>
            </a:r>
            <a:r>
              <a:rPr lang="ar-IQ" sz="2000" b="1" dirty="0" smtClean="0">
                <a:solidFill>
                  <a:schemeClr val="accent2">
                    <a:lumMod val="75000"/>
                  </a:schemeClr>
                </a:solidFill>
                <a:ea typeface="Calibri"/>
              </a:rPr>
              <a:t>لا تكون  </a:t>
            </a:r>
            <a:r>
              <a:rPr lang="ar-IQ" sz="2000" b="1" dirty="0">
                <a:solidFill>
                  <a:schemeClr val="accent2">
                    <a:lumMod val="75000"/>
                  </a:schemeClr>
                </a:solidFill>
                <a:ea typeface="Calibri"/>
              </a:rPr>
              <a:t>سريعة الذوبان </a:t>
            </a:r>
            <a:endParaRPr lang="en-US" sz="2000" b="1" dirty="0">
              <a:solidFill>
                <a:schemeClr val="accent2">
                  <a:lumMod val="75000"/>
                </a:schemeClr>
              </a:solidFill>
              <a:ea typeface="Calibri"/>
              <a:cs typeface="Arial"/>
            </a:endParaRPr>
          </a:p>
          <a:p>
            <a:pPr algn="justLow">
              <a:lnSpc>
                <a:spcPct val="115000"/>
              </a:lnSpc>
              <a:spcAft>
                <a:spcPts val="1000"/>
              </a:spcAft>
            </a:pPr>
            <a:r>
              <a:rPr lang="ar-IQ" sz="2000" b="1" dirty="0">
                <a:solidFill>
                  <a:srgbClr val="7030A0"/>
                </a:solidFill>
                <a:ea typeface="Calibri"/>
              </a:rPr>
              <a:t>4. </a:t>
            </a:r>
            <a:r>
              <a:rPr lang="ar-IQ" sz="2000" b="1" dirty="0" smtClean="0">
                <a:solidFill>
                  <a:srgbClr val="7030A0"/>
                </a:solidFill>
                <a:ea typeface="Calibri"/>
              </a:rPr>
              <a:t>لا يكون </a:t>
            </a:r>
            <a:r>
              <a:rPr lang="ar-IQ" sz="2000" b="1" dirty="0">
                <a:solidFill>
                  <a:srgbClr val="7030A0"/>
                </a:solidFill>
                <a:ea typeface="Calibri"/>
              </a:rPr>
              <a:t>العنصر الغذائي هو نفسه مادة مغلفة للسماد عند </a:t>
            </a:r>
            <a:r>
              <a:rPr lang="ar-IQ" sz="2000" b="1" dirty="0" smtClean="0">
                <a:solidFill>
                  <a:srgbClr val="7030A0"/>
                </a:solidFill>
                <a:ea typeface="Calibri"/>
              </a:rPr>
              <a:t>خلطه </a:t>
            </a:r>
            <a:r>
              <a:rPr lang="ar-IQ" sz="2000" b="1" dirty="0">
                <a:solidFill>
                  <a:srgbClr val="7030A0"/>
                </a:solidFill>
                <a:ea typeface="Calibri"/>
              </a:rPr>
              <a:t>مع المادة المستعملة في التصنيع</a:t>
            </a:r>
            <a:endParaRPr lang="en-US" sz="2000" b="1" dirty="0">
              <a:solidFill>
                <a:srgbClr val="7030A0"/>
              </a:solidFill>
              <a:ea typeface="Calibri"/>
              <a:cs typeface="Arial"/>
            </a:endParaRPr>
          </a:p>
          <a:p>
            <a:pPr algn="justLow">
              <a:lnSpc>
                <a:spcPct val="115000"/>
              </a:lnSpc>
              <a:spcAft>
                <a:spcPts val="1000"/>
              </a:spcAft>
            </a:pPr>
            <a:r>
              <a:rPr lang="ar-IQ" sz="2000" b="1" dirty="0">
                <a:solidFill>
                  <a:schemeClr val="tx1"/>
                </a:solidFill>
                <a:ea typeface="Calibri"/>
              </a:rPr>
              <a:t>5. المواد المستعملة في التصنيع يجب ان تمتلك مساحة سطحية صغيرة نسبة الى حجمها وتصنع بشكل حبيبات او </a:t>
            </a:r>
            <a:r>
              <a:rPr lang="ar-IQ" sz="2000" b="1" dirty="0" smtClean="0">
                <a:solidFill>
                  <a:schemeClr val="tx1"/>
                </a:solidFill>
                <a:ea typeface="Calibri"/>
              </a:rPr>
              <a:t>كبسول </a:t>
            </a:r>
            <a:r>
              <a:rPr lang="ar-IQ" sz="2000" b="1" dirty="0">
                <a:solidFill>
                  <a:schemeClr val="tx1"/>
                </a:solidFill>
                <a:ea typeface="Calibri"/>
              </a:rPr>
              <a:t>او حبوب. </a:t>
            </a:r>
            <a:endParaRPr lang="en-US" sz="2000" b="1" dirty="0">
              <a:solidFill>
                <a:schemeClr val="tx1"/>
              </a:solidFill>
              <a:ea typeface="Calibri"/>
              <a:cs typeface="Arial"/>
            </a:endParaRPr>
          </a:p>
        </p:txBody>
      </p:sp>
    </p:spTree>
    <p:extLst>
      <p:ext uri="{BB962C8B-B14F-4D97-AF65-F5344CB8AC3E}">
        <p14:creationId xmlns:p14="http://schemas.microsoft.com/office/powerpoint/2010/main" val="824846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88641"/>
            <a:ext cx="7772400" cy="1296144"/>
          </a:xfrm>
        </p:spPr>
        <p:txBody>
          <a:bodyPr>
            <a:normAutofit/>
          </a:bodyPr>
          <a:lstStyle/>
          <a:p>
            <a:r>
              <a:rPr lang="ar-IQ" sz="2400" b="1" dirty="0">
                <a:solidFill>
                  <a:srgbClr val="FF0000"/>
                </a:solidFill>
                <a:ea typeface="Calibri"/>
                <a:cs typeface="Arial"/>
              </a:rPr>
              <a:t>محاسن ومساوئ الاسمدة البطيئة </a:t>
            </a:r>
            <a:r>
              <a:rPr lang="ar-IQ" sz="2400" b="1" dirty="0" smtClean="0">
                <a:solidFill>
                  <a:srgbClr val="FF0000"/>
                </a:solidFill>
                <a:ea typeface="Calibri"/>
                <a:cs typeface="Arial"/>
              </a:rPr>
              <a:t>التحرر</a:t>
            </a:r>
            <a:br>
              <a:rPr lang="ar-IQ" sz="2400" b="1" dirty="0" smtClean="0">
                <a:solidFill>
                  <a:srgbClr val="FF0000"/>
                </a:solidFill>
                <a:ea typeface="Calibri"/>
                <a:cs typeface="Arial"/>
              </a:rPr>
            </a:br>
            <a:r>
              <a:rPr lang="ar-IQ" sz="2400" dirty="0" smtClean="0">
                <a:solidFill>
                  <a:srgbClr val="FF0000"/>
                </a:solidFill>
                <a:ea typeface="Calibri"/>
                <a:cs typeface="Arial"/>
              </a:rPr>
              <a:t> </a:t>
            </a:r>
            <a:r>
              <a:rPr lang="en-US" sz="2400" dirty="0">
                <a:solidFill>
                  <a:srgbClr val="FF0000"/>
                </a:solidFill>
                <a:ea typeface="Calibri"/>
                <a:cs typeface="Arial"/>
              </a:rPr>
              <a:t>Advantages/Disadvantages of slow and </a:t>
            </a:r>
            <a:r>
              <a:rPr lang="en-US" sz="2400" dirty="0" smtClean="0">
                <a:solidFill>
                  <a:srgbClr val="FF0000"/>
                </a:solidFill>
                <a:ea typeface="Calibri"/>
                <a:cs typeface="Arial"/>
              </a:rPr>
              <a:t/>
            </a:r>
            <a:br>
              <a:rPr lang="en-US" sz="2400" dirty="0" smtClean="0">
                <a:solidFill>
                  <a:srgbClr val="FF0000"/>
                </a:solidFill>
                <a:ea typeface="Calibri"/>
                <a:cs typeface="Arial"/>
              </a:rPr>
            </a:br>
            <a:r>
              <a:rPr lang="en-US" sz="2400" dirty="0" smtClean="0">
                <a:solidFill>
                  <a:srgbClr val="FF0000"/>
                </a:solidFill>
                <a:ea typeface="Calibri"/>
                <a:cs typeface="Arial"/>
              </a:rPr>
              <a:t>controlled </a:t>
            </a:r>
            <a:r>
              <a:rPr lang="en-US" sz="2400" dirty="0">
                <a:solidFill>
                  <a:srgbClr val="FF0000"/>
                </a:solidFill>
                <a:ea typeface="Calibri"/>
                <a:cs typeface="Arial"/>
              </a:rPr>
              <a:t>release fertilizers</a:t>
            </a:r>
            <a:r>
              <a:rPr lang="en-US" sz="2400" dirty="0">
                <a:ea typeface="Calibri"/>
                <a:cs typeface="Arial"/>
              </a:rPr>
              <a:t> </a:t>
            </a:r>
            <a:endParaRPr lang="ar-IQ" sz="2400" dirty="0"/>
          </a:p>
        </p:txBody>
      </p:sp>
      <p:sp>
        <p:nvSpPr>
          <p:cNvPr id="3" name="عنوان فرعي 2"/>
          <p:cNvSpPr>
            <a:spLocks noGrp="1"/>
          </p:cNvSpPr>
          <p:nvPr>
            <p:ph type="subTitle" idx="1"/>
          </p:nvPr>
        </p:nvSpPr>
        <p:spPr>
          <a:xfrm>
            <a:off x="539552" y="1556792"/>
            <a:ext cx="8280920" cy="4968552"/>
          </a:xfrm>
        </p:spPr>
        <p:txBody>
          <a:bodyPr>
            <a:normAutofit fontScale="55000" lnSpcReduction="20000"/>
          </a:bodyPr>
          <a:lstStyle/>
          <a:p>
            <a:pPr algn="r">
              <a:lnSpc>
                <a:spcPct val="115000"/>
              </a:lnSpc>
              <a:spcAft>
                <a:spcPts val="1000"/>
              </a:spcAft>
            </a:pPr>
            <a:r>
              <a:rPr lang="ar-IQ" sz="3600" b="1" dirty="0">
                <a:solidFill>
                  <a:srgbClr val="0070C0"/>
                </a:solidFill>
                <a:ea typeface="Calibri"/>
              </a:rPr>
              <a:t>محاسن الاسمدة البطيئة التحرر</a:t>
            </a:r>
            <a:endParaRPr lang="en-US" sz="3600" b="1" dirty="0">
              <a:solidFill>
                <a:srgbClr val="0070C0"/>
              </a:solidFill>
              <a:ea typeface="Calibri"/>
              <a:cs typeface="Arial"/>
            </a:endParaRPr>
          </a:p>
          <a:p>
            <a:pPr algn="just">
              <a:lnSpc>
                <a:spcPct val="115000"/>
              </a:lnSpc>
              <a:spcAft>
                <a:spcPts val="1000"/>
              </a:spcAft>
            </a:pPr>
            <a:r>
              <a:rPr lang="ar-IQ" sz="3300" b="1" dirty="0">
                <a:solidFill>
                  <a:schemeClr val="tx1"/>
                </a:solidFill>
                <a:ea typeface="Calibri"/>
              </a:rPr>
              <a:t>تعطي الاسمدة البطيئة التحرر مجموعة من المحاسن هي:-</a:t>
            </a:r>
            <a:endParaRPr lang="en-US" sz="3300" b="1" dirty="0">
              <a:solidFill>
                <a:schemeClr val="tx1"/>
              </a:solidFill>
              <a:ea typeface="Calibri"/>
              <a:cs typeface="Arial"/>
            </a:endParaRPr>
          </a:p>
          <a:p>
            <a:pPr algn="just">
              <a:lnSpc>
                <a:spcPct val="115000"/>
              </a:lnSpc>
              <a:spcAft>
                <a:spcPts val="1000"/>
              </a:spcAft>
            </a:pPr>
            <a:r>
              <a:rPr lang="ar-IQ" sz="3600" b="1" dirty="0">
                <a:solidFill>
                  <a:schemeClr val="tx2">
                    <a:lumMod val="75000"/>
                  </a:schemeClr>
                </a:solidFill>
                <a:ea typeface="Calibri"/>
              </a:rPr>
              <a:t>1. تقلل من السمية خاصة خلال مرحلة البذار بسبب التركيز الايوني العالي الناتج من اذابة الاسمدة السريعة الذوبان ( وفي بعض الاحيان الامونيا الناتجة من اذابة سماد اليوريا) والتي تؤثر في نمو النبات.</a:t>
            </a:r>
            <a:endParaRPr lang="en-US" sz="3600" b="1" dirty="0">
              <a:solidFill>
                <a:schemeClr val="tx2">
                  <a:lumMod val="75000"/>
                </a:schemeClr>
              </a:solidFill>
              <a:ea typeface="Calibri"/>
              <a:cs typeface="Arial"/>
            </a:endParaRPr>
          </a:p>
          <a:p>
            <a:pPr algn="just">
              <a:lnSpc>
                <a:spcPct val="115000"/>
              </a:lnSpc>
              <a:spcAft>
                <a:spcPts val="1000"/>
              </a:spcAft>
            </a:pPr>
            <a:r>
              <a:rPr lang="ar-IQ" sz="3600" b="1" dirty="0">
                <a:solidFill>
                  <a:srgbClr val="00B050"/>
                </a:solidFill>
                <a:ea typeface="Calibri"/>
              </a:rPr>
              <a:t>2. بسبب خفض سمية بعض العناصر الغذائية والاملاح يمكن اضافة السماد دفعة واحدة في حالة الاسمدة البطيئة التحرر بدلا من اضافة السماد بشكل دفعات ( جرعات) للأسمدة العادية مما تقلل من التكاليف والضائعات والجهد .</a:t>
            </a:r>
            <a:endParaRPr lang="en-US" sz="3600" b="1" dirty="0">
              <a:solidFill>
                <a:srgbClr val="00B050"/>
              </a:solidFill>
              <a:ea typeface="Calibri"/>
              <a:cs typeface="Arial"/>
            </a:endParaRPr>
          </a:p>
          <a:p>
            <a:pPr algn="just">
              <a:lnSpc>
                <a:spcPct val="115000"/>
              </a:lnSpc>
              <a:spcAft>
                <a:spcPts val="1000"/>
              </a:spcAft>
            </a:pPr>
            <a:r>
              <a:rPr lang="ar-IQ" sz="3600" b="1" dirty="0">
                <a:solidFill>
                  <a:schemeClr val="accent6">
                    <a:lumMod val="50000"/>
                  </a:schemeClr>
                </a:solidFill>
                <a:ea typeface="Calibri"/>
              </a:rPr>
              <a:t>3. يمكن زراعة عدة محاصيل بدلا من الزراعة المفردة نتيجة بطئ تحرر العناصر الغذائية ويمكن اضافة السماد اليها دفعة واحدة .</a:t>
            </a:r>
            <a:endParaRPr lang="en-US" sz="3600" b="1" dirty="0">
              <a:solidFill>
                <a:schemeClr val="accent6">
                  <a:lumMod val="50000"/>
                </a:schemeClr>
              </a:solidFill>
              <a:ea typeface="Calibri"/>
              <a:cs typeface="Arial"/>
            </a:endParaRPr>
          </a:p>
          <a:p>
            <a:pPr algn="just">
              <a:lnSpc>
                <a:spcPct val="115000"/>
              </a:lnSpc>
              <a:spcAft>
                <a:spcPts val="1000"/>
              </a:spcAft>
            </a:pPr>
            <a:r>
              <a:rPr lang="ar-IQ" sz="3600" b="1" dirty="0">
                <a:solidFill>
                  <a:schemeClr val="accent2">
                    <a:lumMod val="50000"/>
                  </a:schemeClr>
                </a:solidFill>
                <a:ea typeface="Calibri"/>
              </a:rPr>
              <a:t>4.تقليل اثار التلوث البيئي من الاسمدة </a:t>
            </a:r>
            <a:r>
              <a:rPr lang="ar-IQ" sz="3600" b="1" dirty="0" err="1">
                <a:solidFill>
                  <a:schemeClr val="accent2">
                    <a:lumMod val="50000"/>
                  </a:schemeClr>
                </a:solidFill>
                <a:ea typeface="Calibri"/>
              </a:rPr>
              <a:t>النيترجينية</a:t>
            </a:r>
            <a:r>
              <a:rPr lang="ar-IQ" sz="3600" b="1" dirty="0">
                <a:solidFill>
                  <a:schemeClr val="accent2">
                    <a:lumMod val="50000"/>
                  </a:schemeClr>
                </a:solidFill>
                <a:ea typeface="Calibri"/>
              </a:rPr>
              <a:t> بسبب عملية غسل النترات او الفقدان بشكل غازات الامونيا واكاسيد النيتروجين.</a:t>
            </a:r>
            <a:endParaRPr lang="en-US" sz="3600" b="1" dirty="0">
              <a:solidFill>
                <a:schemeClr val="accent2">
                  <a:lumMod val="50000"/>
                </a:schemeClr>
              </a:solidFill>
              <a:ea typeface="Calibri"/>
              <a:cs typeface="Arial"/>
            </a:endParaRPr>
          </a:p>
          <a:p>
            <a:endParaRPr lang="ar-IQ" dirty="0"/>
          </a:p>
        </p:txBody>
      </p:sp>
    </p:spTree>
    <p:extLst>
      <p:ext uri="{BB962C8B-B14F-4D97-AF65-F5344CB8AC3E}">
        <p14:creationId xmlns:p14="http://schemas.microsoft.com/office/powerpoint/2010/main" val="2463029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620688"/>
            <a:ext cx="7772400" cy="938535"/>
          </a:xfrm>
        </p:spPr>
        <p:txBody>
          <a:bodyPr>
            <a:normAutofit/>
          </a:bodyPr>
          <a:lstStyle/>
          <a:p>
            <a:pPr algn="r"/>
            <a:r>
              <a:rPr lang="ar-IQ" sz="2800" b="1" dirty="0">
                <a:ea typeface="Calibri"/>
                <a:cs typeface="Arial"/>
              </a:rPr>
              <a:t>مساوئ الاسمدة البطيئة التحرر</a:t>
            </a:r>
            <a:endParaRPr lang="ar-IQ" sz="2800" dirty="0"/>
          </a:p>
        </p:txBody>
      </p:sp>
      <p:sp>
        <p:nvSpPr>
          <p:cNvPr id="3" name="عنوان فرعي 2"/>
          <p:cNvSpPr>
            <a:spLocks noGrp="1"/>
          </p:cNvSpPr>
          <p:nvPr>
            <p:ph type="subTitle" idx="1"/>
          </p:nvPr>
        </p:nvSpPr>
        <p:spPr>
          <a:xfrm>
            <a:off x="467544" y="1484784"/>
            <a:ext cx="8424936" cy="5112568"/>
          </a:xfrm>
        </p:spPr>
        <p:txBody>
          <a:bodyPr>
            <a:normAutofit fontScale="70000" lnSpcReduction="20000"/>
          </a:bodyPr>
          <a:lstStyle/>
          <a:p>
            <a:pPr algn="just">
              <a:lnSpc>
                <a:spcPct val="115000"/>
              </a:lnSpc>
              <a:spcAft>
                <a:spcPts val="1000"/>
              </a:spcAft>
            </a:pPr>
            <a:r>
              <a:rPr lang="ar-IQ" b="1" dirty="0">
                <a:solidFill>
                  <a:schemeClr val="accent1">
                    <a:lumMod val="50000"/>
                  </a:schemeClr>
                </a:solidFill>
                <a:ea typeface="Calibri"/>
              </a:rPr>
              <a:t>1. لا توجد طرق قياسية لتقدير الكمية المتحررة والجاهزة حالا. </a:t>
            </a:r>
            <a:endParaRPr lang="en-US" b="1" dirty="0">
              <a:solidFill>
                <a:schemeClr val="accent1">
                  <a:lumMod val="50000"/>
                </a:schemeClr>
              </a:solidFill>
              <a:ea typeface="Calibri"/>
              <a:cs typeface="Arial"/>
            </a:endParaRPr>
          </a:p>
          <a:p>
            <a:pPr algn="just">
              <a:lnSpc>
                <a:spcPct val="115000"/>
              </a:lnSpc>
              <a:spcAft>
                <a:spcPts val="1000"/>
              </a:spcAft>
            </a:pPr>
            <a:r>
              <a:rPr lang="ar-IQ" b="1" dirty="0">
                <a:solidFill>
                  <a:srgbClr val="00B050"/>
                </a:solidFill>
                <a:ea typeface="Calibri"/>
              </a:rPr>
              <a:t>2. وفقا الى نواتج التفاعل الكيميائي مثل سماد يوريا- فورمالدهايد فان جزء بسيط من النيتروجين يتحرر ببطيء الى محلول التربة</a:t>
            </a:r>
            <a:r>
              <a:rPr lang="ar-IQ" b="1" dirty="0">
                <a:ea typeface="Calibri"/>
              </a:rPr>
              <a:t>.</a:t>
            </a:r>
            <a:endParaRPr lang="en-US" b="1" dirty="0">
              <a:ea typeface="Calibri"/>
              <a:cs typeface="Arial"/>
            </a:endParaRPr>
          </a:p>
          <a:p>
            <a:pPr algn="just">
              <a:lnSpc>
                <a:spcPct val="115000"/>
              </a:lnSpc>
              <a:spcAft>
                <a:spcPts val="1000"/>
              </a:spcAft>
            </a:pPr>
            <a:r>
              <a:rPr lang="ar-IQ" b="1" dirty="0">
                <a:solidFill>
                  <a:srgbClr val="C00000"/>
                </a:solidFill>
                <a:ea typeface="Calibri"/>
              </a:rPr>
              <a:t>3. هنالك بعض الاسمدة البطيئة التحرر مثل اليوريا المغلفة بالكبريت فان العنصر المتحرر في البداية يكون سريع وهذا التحرر السريع ربا يؤثر على نمو المحصول كما ان الكبريت المغلف لليوريا قد يكون سميك بحيث لا يتحرر </a:t>
            </a:r>
            <a:r>
              <a:rPr lang="ar-IQ" b="1" dirty="0" smtClean="0">
                <a:solidFill>
                  <a:srgbClr val="C00000"/>
                </a:solidFill>
                <a:ea typeface="Calibri"/>
              </a:rPr>
              <a:t>النيتروجين </a:t>
            </a:r>
            <a:r>
              <a:rPr lang="ar-IQ" b="1" dirty="0">
                <a:solidFill>
                  <a:srgbClr val="C00000"/>
                </a:solidFill>
                <a:ea typeface="Calibri"/>
              </a:rPr>
              <a:t>منه .</a:t>
            </a:r>
            <a:endParaRPr lang="en-US" b="1" dirty="0">
              <a:solidFill>
                <a:srgbClr val="C00000"/>
              </a:solidFill>
              <a:ea typeface="Calibri"/>
              <a:cs typeface="Arial"/>
            </a:endParaRPr>
          </a:p>
          <a:p>
            <a:pPr algn="just">
              <a:lnSpc>
                <a:spcPct val="115000"/>
              </a:lnSpc>
              <a:spcAft>
                <a:spcPts val="1000"/>
              </a:spcAft>
            </a:pPr>
            <a:r>
              <a:rPr lang="ar-IQ" b="1" dirty="0">
                <a:solidFill>
                  <a:srgbClr val="002060"/>
                </a:solidFill>
                <a:ea typeface="Calibri"/>
              </a:rPr>
              <a:t>4. ان الاسمدة البطيئة التحرر </a:t>
            </a:r>
            <a:r>
              <a:rPr lang="ar-IQ" b="1" dirty="0" smtClean="0">
                <a:solidFill>
                  <a:srgbClr val="002060"/>
                </a:solidFill>
                <a:ea typeface="Calibri"/>
              </a:rPr>
              <a:t>البوليميرية </a:t>
            </a:r>
            <a:r>
              <a:rPr lang="ar-IQ" b="1" dirty="0">
                <a:solidFill>
                  <a:srgbClr val="002060"/>
                </a:solidFill>
                <a:ea typeface="Calibri"/>
              </a:rPr>
              <a:t>بعد تحرر العنصر منها ربما تترك مواد كيميائية مصنعة تؤثر في نمو النبات مثل المواد البلاستيكية المغلفة للأسمدة قد تترك بحدود اكثر من 50 كغم مطاط/هكتار/سنة  . اذ نتوقع خلال عشر سنوات 500 كغم مطاط/هكتار والتي تصبح بمرور الزمن جزء من مكونات التربة.</a:t>
            </a:r>
            <a:endParaRPr lang="en-US" b="1" dirty="0">
              <a:solidFill>
                <a:srgbClr val="002060"/>
              </a:solidFill>
              <a:ea typeface="Calibri"/>
              <a:cs typeface="Arial"/>
            </a:endParaRPr>
          </a:p>
          <a:p>
            <a:pPr algn="just">
              <a:lnSpc>
                <a:spcPct val="115000"/>
              </a:lnSpc>
              <a:spcAft>
                <a:spcPts val="1000"/>
              </a:spcAft>
            </a:pPr>
            <a:r>
              <a:rPr lang="ar-IQ" b="1" dirty="0">
                <a:solidFill>
                  <a:schemeClr val="tx1"/>
                </a:solidFill>
                <a:ea typeface="Calibri"/>
              </a:rPr>
              <a:t>5. صناعة الاسمدة البطيئة التحرر غالية الثمن بصورة عامة مقارنة بالأسمدة الاعتيادية </a:t>
            </a:r>
            <a:r>
              <a:rPr lang="ar-IQ" dirty="0">
                <a:solidFill>
                  <a:schemeClr val="tx1"/>
                </a:solidFill>
                <a:ea typeface="Calibri"/>
              </a:rPr>
              <a:t>.</a:t>
            </a:r>
            <a:endParaRPr lang="en-US" dirty="0">
              <a:solidFill>
                <a:schemeClr val="tx1"/>
              </a:solidFill>
              <a:ea typeface="Calibri"/>
              <a:cs typeface="Arial"/>
            </a:endParaRPr>
          </a:p>
          <a:p>
            <a:endParaRPr lang="ar-IQ" dirty="0"/>
          </a:p>
        </p:txBody>
      </p:sp>
    </p:spTree>
    <p:extLst>
      <p:ext uri="{BB962C8B-B14F-4D97-AF65-F5344CB8AC3E}">
        <p14:creationId xmlns:p14="http://schemas.microsoft.com/office/powerpoint/2010/main" val="4271523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332656"/>
            <a:ext cx="7772400" cy="1137369"/>
          </a:xfrm>
        </p:spPr>
        <p:txBody>
          <a:bodyPr>
            <a:normAutofit/>
          </a:bodyPr>
          <a:lstStyle/>
          <a:p>
            <a:pPr>
              <a:lnSpc>
                <a:spcPct val="115000"/>
              </a:lnSpc>
              <a:spcAft>
                <a:spcPts val="1000"/>
              </a:spcAft>
            </a:pPr>
            <a:r>
              <a:rPr lang="ar-IQ" sz="2800" b="1" dirty="0">
                <a:solidFill>
                  <a:srgbClr val="FF0000"/>
                </a:solidFill>
                <a:ea typeface="Calibri"/>
                <a:cs typeface="Arial"/>
              </a:rPr>
              <a:t>أنواع الاسمدة البطيئة التحرر </a:t>
            </a:r>
            <a:endParaRPr lang="ar-IQ" sz="2800" dirty="0">
              <a:solidFill>
                <a:srgbClr val="FF0000"/>
              </a:solidFill>
            </a:endParaRPr>
          </a:p>
        </p:txBody>
      </p:sp>
      <p:sp>
        <p:nvSpPr>
          <p:cNvPr id="3" name="عنوان فرعي 2"/>
          <p:cNvSpPr>
            <a:spLocks noGrp="1"/>
          </p:cNvSpPr>
          <p:nvPr>
            <p:ph type="subTitle" idx="1"/>
          </p:nvPr>
        </p:nvSpPr>
        <p:spPr>
          <a:xfrm>
            <a:off x="539552" y="1556792"/>
            <a:ext cx="7488832" cy="4392488"/>
          </a:xfrm>
        </p:spPr>
        <p:txBody>
          <a:bodyPr>
            <a:noAutofit/>
          </a:bodyPr>
          <a:lstStyle/>
          <a:p>
            <a:pPr marL="457200" indent="-457200" algn="r">
              <a:buFont typeface="+mj-lt"/>
              <a:buAutoNum type="arabicPeriod"/>
            </a:pPr>
            <a:r>
              <a:rPr lang="ar-IQ" sz="2800" b="1" dirty="0">
                <a:solidFill>
                  <a:schemeClr val="tx2">
                    <a:lumMod val="50000"/>
                  </a:schemeClr>
                </a:solidFill>
                <a:ea typeface="Calibri"/>
              </a:rPr>
              <a:t>اليوريا – فورمالدهايد </a:t>
            </a:r>
            <a:r>
              <a:rPr lang="en-US" sz="2800" b="1" dirty="0" smtClean="0">
                <a:solidFill>
                  <a:schemeClr val="tx2">
                    <a:lumMod val="50000"/>
                  </a:schemeClr>
                </a:solidFill>
                <a:ea typeface="Calibri"/>
                <a:cs typeface="Arial"/>
              </a:rPr>
              <a:t>Urea- </a:t>
            </a:r>
            <a:r>
              <a:rPr lang="en-US" sz="2800" b="1" dirty="0">
                <a:solidFill>
                  <a:schemeClr val="tx2">
                    <a:lumMod val="50000"/>
                  </a:schemeClr>
                </a:solidFill>
                <a:ea typeface="Calibri"/>
                <a:cs typeface="Arial"/>
              </a:rPr>
              <a:t>Formaldehyde (UF) 38% </a:t>
            </a:r>
            <a:r>
              <a:rPr lang="en-US" sz="2800" b="1" dirty="0" smtClean="0">
                <a:solidFill>
                  <a:schemeClr val="tx2">
                    <a:lumMod val="50000"/>
                  </a:schemeClr>
                </a:solidFill>
                <a:ea typeface="Calibri"/>
                <a:cs typeface="Arial"/>
              </a:rPr>
              <a:t>N</a:t>
            </a:r>
            <a:endParaRPr lang="ar-IQ" sz="2800" b="1" dirty="0" smtClean="0">
              <a:solidFill>
                <a:schemeClr val="tx2">
                  <a:lumMod val="50000"/>
                </a:schemeClr>
              </a:solidFill>
              <a:ea typeface="Calibri"/>
              <a:cs typeface="Arial"/>
            </a:endParaRPr>
          </a:p>
          <a:p>
            <a:pPr marL="457200" indent="-457200" algn="r">
              <a:lnSpc>
                <a:spcPct val="115000"/>
              </a:lnSpc>
              <a:spcAft>
                <a:spcPts val="1000"/>
              </a:spcAft>
              <a:buFont typeface="+mj-lt"/>
              <a:buAutoNum type="arabicPeriod"/>
            </a:pPr>
            <a:r>
              <a:rPr lang="ar-IQ" sz="2800" b="1" dirty="0" err="1">
                <a:solidFill>
                  <a:schemeClr val="tx2">
                    <a:lumMod val="50000"/>
                  </a:schemeClr>
                </a:solidFill>
                <a:ea typeface="Calibri"/>
              </a:rPr>
              <a:t>ايزوبيوتيلدين</a:t>
            </a:r>
            <a:r>
              <a:rPr lang="ar-IQ" sz="2800" b="1" dirty="0">
                <a:solidFill>
                  <a:schemeClr val="tx2">
                    <a:lumMod val="50000"/>
                  </a:schemeClr>
                </a:solidFill>
                <a:ea typeface="Calibri"/>
              </a:rPr>
              <a:t> – ثنائي اليوريا </a:t>
            </a:r>
            <a:r>
              <a:rPr lang="en-US" sz="2800" b="1" dirty="0" err="1">
                <a:solidFill>
                  <a:schemeClr val="tx2">
                    <a:lumMod val="50000"/>
                  </a:schemeClr>
                </a:solidFill>
                <a:ea typeface="Calibri"/>
                <a:cs typeface="Arial"/>
              </a:rPr>
              <a:t>Isobutyldene</a:t>
            </a:r>
            <a:r>
              <a:rPr lang="en-US" sz="2800" b="1" dirty="0">
                <a:solidFill>
                  <a:schemeClr val="tx2">
                    <a:lumMod val="50000"/>
                  </a:schemeClr>
                </a:solidFill>
                <a:ea typeface="Calibri"/>
                <a:cs typeface="Arial"/>
              </a:rPr>
              <a:t> </a:t>
            </a:r>
            <a:r>
              <a:rPr lang="en-US" sz="2800" b="1" dirty="0" err="1">
                <a:solidFill>
                  <a:schemeClr val="tx2">
                    <a:lumMod val="50000"/>
                  </a:schemeClr>
                </a:solidFill>
                <a:ea typeface="Calibri"/>
                <a:cs typeface="Arial"/>
              </a:rPr>
              <a:t>diurea</a:t>
            </a:r>
            <a:r>
              <a:rPr lang="en-US" sz="2800" b="1" dirty="0">
                <a:solidFill>
                  <a:schemeClr val="tx2">
                    <a:lumMod val="50000"/>
                  </a:schemeClr>
                </a:solidFill>
                <a:ea typeface="Calibri"/>
                <a:cs typeface="Arial"/>
              </a:rPr>
              <a:t> (IBDU) 32%N </a:t>
            </a:r>
          </a:p>
          <a:p>
            <a:pPr marL="457200" indent="-457200" algn="r">
              <a:lnSpc>
                <a:spcPct val="115000"/>
              </a:lnSpc>
              <a:spcAft>
                <a:spcPts val="1000"/>
              </a:spcAft>
              <a:buFont typeface="+mj-lt"/>
              <a:buAutoNum type="arabicPeriod"/>
            </a:pPr>
            <a:r>
              <a:rPr lang="ar-IQ" sz="2800" b="1" dirty="0">
                <a:solidFill>
                  <a:schemeClr val="tx2">
                    <a:lumMod val="50000"/>
                  </a:schemeClr>
                </a:solidFill>
                <a:ea typeface="Calibri"/>
              </a:rPr>
              <a:t>اليوريا المغلفة ( المغطاة) بالكبريت </a:t>
            </a:r>
            <a:r>
              <a:rPr lang="en-US" sz="2800" b="1" dirty="0">
                <a:solidFill>
                  <a:schemeClr val="tx2">
                    <a:lumMod val="50000"/>
                  </a:schemeClr>
                </a:solidFill>
                <a:ea typeface="Calibri"/>
                <a:cs typeface="Arial"/>
              </a:rPr>
              <a:t>Sulfur-Coated Urea (SCU)</a:t>
            </a:r>
            <a:r>
              <a:rPr lang="en-US" sz="2800" b="1" dirty="0" smtClean="0">
                <a:solidFill>
                  <a:schemeClr val="tx2">
                    <a:lumMod val="50000"/>
                  </a:schemeClr>
                </a:solidFill>
                <a:latin typeface="Arial"/>
                <a:ea typeface="Calibri"/>
                <a:cs typeface="Arial"/>
              </a:rPr>
              <a:t> </a:t>
            </a:r>
            <a:endParaRPr lang="en-US" sz="2800" b="1" dirty="0">
              <a:solidFill>
                <a:schemeClr val="tx2">
                  <a:lumMod val="50000"/>
                </a:schemeClr>
              </a:solidFill>
              <a:ea typeface="Calibri"/>
              <a:cs typeface="Arial"/>
            </a:endParaRPr>
          </a:p>
          <a:p>
            <a:pPr algn="r">
              <a:lnSpc>
                <a:spcPct val="115000"/>
              </a:lnSpc>
              <a:spcAft>
                <a:spcPts val="1000"/>
              </a:spcAft>
            </a:pPr>
            <a:r>
              <a:rPr lang="ar-IQ" sz="2800" b="1" dirty="0" smtClean="0">
                <a:solidFill>
                  <a:schemeClr val="tx2">
                    <a:lumMod val="50000"/>
                  </a:schemeClr>
                </a:solidFill>
                <a:ea typeface="Calibri"/>
              </a:rPr>
              <a:t>4. </a:t>
            </a:r>
            <a:r>
              <a:rPr lang="ar-IQ" sz="2800" b="1" dirty="0">
                <a:solidFill>
                  <a:schemeClr val="tx2">
                    <a:lumMod val="50000"/>
                  </a:schemeClr>
                </a:solidFill>
                <a:ea typeface="Calibri"/>
              </a:rPr>
              <a:t>اليوريا المغطى بالمطاط </a:t>
            </a:r>
            <a:r>
              <a:rPr lang="en-US" sz="2800" b="1" dirty="0">
                <a:solidFill>
                  <a:schemeClr val="tx2">
                    <a:lumMod val="50000"/>
                  </a:schemeClr>
                </a:solidFill>
                <a:ea typeface="Calibri"/>
                <a:cs typeface="Arial"/>
              </a:rPr>
              <a:t>Plastic-Coated Urea </a:t>
            </a:r>
          </a:p>
        </p:txBody>
      </p:sp>
    </p:spTree>
    <p:extLst>
      <p:ext uri="{BB962C8B-B14F-4D97-AF65-F5344CB8AC3E}">
        <p14:creationId xmlns:p14="http://schemas.microsoft.com/office/powerpoint/2010/main" val="643988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solidFill>
                  <a:srgbClr val="0070C0"/>
                </a:solidFill>
              </a:rPr>
              <a:t>اليوريا المغلفة بالكبريت </a:t>
            </a:r>
            <a:br>
              <a:rPr lang="ar-IQ" b="1" dirty="0" smtClean="0">
                <a:solidFill>
                  <a:srgbClr val="0070C0"/>
                </a:solidFill>
              </a:rPr>
            </a:br>
            <a:r>
              <a:rPr lang="en-US" b="1" dirty="0" smtClean="0">
                <a:solidFill>
                  <a:srgbClr val="0070C0"/>
                </a:solidFill>
              </a:rPr>
              <a:t>Sulfur coated urea</a:t>
            </a:r>
            <a:r>
              <a:rPr lang="en-US" dirty="0" smtClean="0"/>
              <a:t> </a:t>
            </a:r>
            <a:endParaRPr lang="ar-IQ" dirty="0"/>
          </a:p>
        </p:txBody>
      </p:sp>
      <p:sp>
        <p:nvSpPr>
          <p:cNvPr id="3" name="عنصر نائب للمحتوى 2"/>
          <p:cNvSpPr>
            <a:spLocks noGrp="1"/>
          </p:cNvSpPr>
          <p:nvPr>
            <p:ph sz="half" idx="1"/>
          </p:nvPr>
        </p:nvSpPr>
        <p:spPr/>
        <p:txBody>
          <a:bodyPr/>
          <a:lstStyle/>
          <a:p>
            <a:endParaRPr lang="ar-IQ" dirty="0"/>
          </a:p>
        </p:txBody>
      </p:sp>
      <p:pic>
        <p:nvPicPr>
          <p:cNvPr id="7" name="عنصر نائب للمحتوى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656522"/>
            <a:ext cx="3429479" cy="4508783"/>
          </a:xfrm>
          <a:prstGeom prst="rect">
            <a:avLst/>
          </a:prstGeom>
        </p:spPr>
      </p:pic>
      <p:pic>
        <p:nvPicPr>
          <p:cNvPr id="6" name="صورة 5"/>
          <p:cNvPicPr/>
          <p:nvPr/>
        </p:nvPicPr>
        <p:blipFill>
          <a:blip r:embed="rId3">
            <a:extLst>
              <a:ext uri="{28A0092B-C50C-407E-A947-70E740481C1C}">
                <a14:useLocalDpi xmlns:a14="http://schemas.microsoft.com/office/drawing/2010/main" val="0"/>
              </a:ext>
            </a:extLst>
          </a:blip>
          <a:stretch>
            <a:fillRect/>
          </a:stretch>
        </p:blipFill>
        <p:spPr>
          <a:xfrm>
            <a:off x="539552" y="1628801"/>
            <a:ext cx="4032448" cy="4536504"/>
          </a:xfrm>
          <a:prstGeom prst="rect">
            <a:avLst/>
          </a:prstGeom>
        </p:spPr>
      </p:pic>
    </p:spTree>
    <p:extLst>
      <p:ext uri="{BB962C8B-B14F-4D97-AF65-F5344CB8AC3E}">
        <p14:creationId xmlns:p14="http://schemas.microsoft.com/office/powerpoint/2010/main" val="1655629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دبوس تثبيت">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1040</Words>
  <Application>Microsoft Office PowerPoint</Application>
  <PresentationFormat>عرض على الشاشة (3:4)‏</PresentationFormat>
  <Paragraphs>76</Paragraphs>
  <Slides>17</Slides>
  <Notes>0</Notes>
  <HiddenSlides>0</HiddenSlides>
  <MMClips>0</MMClips>
  <ScaleCrop>false</ScaleCrop>
  <HeadingPairs>
    <vt:vector size="4" baseType="variant">
      <vt:variant>
        <vt:lpstr>نسق</vt:lpstr>
      </vt:variant>
      <vt:variant>
        <vt:i4>2</vt:i4>
      </vt:variant>
      <vt:variant>
        <vt:lpstr>عناوين الشرائح</vt:lpstr>
      </vt:variant>
      <vt:variant>
        <vt:i4>17</vt:i4>
      </vt:variant>
    </vt:vector>
  </HeadingPairs>
  <TitlesOfParts>
    <vt:vector size="19" baseType="lpstr">
      <vt:lpstr>نسق Office</vt:lpstr>
      <vt:lpstr>دبوس تثبيت</vt:lpstr>
      <vt:lpstr>عرض تقديمي في PowerPoint</vt:lpstr>
      <vt:lpstr>في محاضرة اليوم سوف نتكلم عن :-</vt:lpstr>
      <vt:lpstr>مفهوم الاسمدة البطيئة التحرر Concepts of slow and controlled Release Fertilizers </vt:lpstr>
      <vt:lpstr>شروط تسمية السماد بالسماد البطيء التحرر  عند درجة حرارة 25 درجة مئوي </vt:lpstr>
      <vt:lpstr>صناعة الاسمدة البطيئة التحرر  Manufacturing of slow –controlled release fertilizers</vt:lpstr>
      <vt:lpstr>محاسن ومساوئ الاسمدة البطيئة التحرر  Advantages/Disadvantages of slow and  controlled release fertilizers </vt:lpstr>
      <vt:lpstr>مساوئ الاسمدة البطيئة التحرر</vt:lpstr>
      <vt:lpstr>أنواع الاسمدة البطيئة التحرر </vt:lpstr>
      <vt:lpstr>اليوريا المغلفة بالكبريت  Sulfur coated urea </vt:lpstr>
      <vt:lpstr>سماد يوريا فورمالدهايد  Urea Formaldehyde </vt:lpstr>
      <vt:lpstr>Polymer-coated urea </vt:lpstr>
      <vt:lpstr>الاسمدة المخلبية  Chelated Fertilizers</vt:lpstr>
      <vt:lpstr>عرض تقديمي في PowerPoint</vt:lpstr>
      <vt:lpstr>عرض تقديمي في PowerPoint</vt:lpstr>
      <vt:lpstr> Chelated fertilizers اسمدة مخلبية   </vt:lpstr>
      <vt:lpstr>الخلاصة </vt:lpstr>
      <vt:lpstr>اي سؤال او تعليق على المحاضرة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Lenovo</cp:lastModifiedBy>
  <cp:revision>29</cp:revision>
  <dcterms:created xsi:type="dcterms:W3CDTF">2021-05-26T19:11:15Z</dcterms:created>
  <dcterms:modified xsi:type="dcterms:W3CDTF">2023-03-22T04:17:07Z</dcterms:modified>
</cp:coreProperties>
</file>